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  <p:sldMasterId id="2147483789" r:id="rId2"/>
    <p:sldMasterId id="2147483800" r:id="rId3"/>
    <p:sldMasterId id="2147483951" r:id="rId4"/>
  </p:sldMasterIdLst>
  <p:notesMasterIdLst>
    <p:notesMasterId r:id="rId29"/>
  </p:notesMasterIdLst>
  <p:handoutMasterIdLst>
    <p:handoutMasterId r:id="rId30"/>
  </p:handoutMasterIdLst>
  <p:sldIdLst>
    <p:sldId id="256" r:id="rId5"/>
    <p:sldId id="340" r:id="rId6"/>
    <p:sldId id="341" r:id="rId7"/>
    <p:sldId id="342" r:id="rId8"/>
    <p:sldId id="362" r:id="rId9"/>
    <p:sldId id="349" r:id="rId10"/>
    <p:sldId id="351" r:id="rId11"/>
    <p:sldId id="345" r:id="rId12"/>
    <p:sldId id="358" r:id="rId13"/>
    <p:sldId id="356" r:id="rId14"/>
    <p:sldId id="370" r:id="rId15"/>
    <p:sldId id="359" r:id="rId16"/>
    <p:sldId id="367" r:id="rId17"/>
    <p:sldId id="360" r:id="rId18"/>
    <p:sldId id="368" r:id="rId19"/>
    <p:sldId id="353" r:id="rId20"/>
    <p:sldId id="354" r:id="rId21"/>
    <p:sldId id="344" r:id="rId22"/>
    <p:sldId id="371" r:id="rId23"/>
    <p:sldId id="352" r:id="rId24"/>
    <p:sldId id="363" r:id="rId25"/>
    <p:sldId id="364" r:id="rId26"/>
    <p:sldId id="369" r:id="rId27"/>
    <p:sldId id="2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138BD4F-9A91-4122-883E-2FADF59B8727}">
          <p14:sldIdLst>
            <p14:sldId id="256"/>
            <p14:sldId id="340"/>
            <p14:sldId id="341"/>
            <p14:sldId id="342"/>
            <p14:sldId id="362"/>
            <p14:sldId id="349"/>
            <p14:sldId id="351"/>
            <p14:sldId id="345"/>
            <p14:sldId id="358"/>
            <p14:sldId id="356"/>
            <p14:sldId id="370"/>
            <p14:sldId id="359"/>
            <p14:sldId id="367"/>
            <p14:sldId id="360"/>
            <p14:sldId id="368"/>
            <p14:sldId id="353"/>
            <p14:sldId id="354"/>
            <p14:sldId id="344"/>
            <p14:sldId id="371"/>
            <p14:sldId id="352"/>
            <p14:sldId id="363"/>
            <p14:sldId id="364"/>
            <p14:sldId id="369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pos="2980" userDrawn="1">
          <p15:clr>
            <a:srgbClr val="A4A3A4"/>
          </p15:clr>
        </p15:guide>
        <p15:guide id="4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2BA"/>
    <a:srgbClr val="7891CA"/>
    <a:srgbClr val="DEE4F2"/>
    <a:srgbClr val="FF6600"/>
    <a:srgbClr val="F2650E"/>
    <a:srgbClr val="DA8200"/>
    <a:srgbClr val="F47C30"/>
    <a:srgbClr val="DA4326"/>
    <a:srgbClr val="F0AFA2"/>
    <a:srgbClr val="EEA8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62226" autoAdjust="0"/>
  </p:normalViewPr>
  <p:slideViewPr>
    <p:cSldViewPr snapToGrid="0" showGuides="1">
      <p:cViewPr varScale="1">
        <p:scale>
          <a:sx n="53" d="100"/>
          <a:sy n="53" d="100"/>
        </p:scale>
        <p:origin x="2405" y="58"/>
      </p:cViewPr>
      <p:guideLst>
        <p:guide orient="horz" pos="2184"/>
        <p:guide pos="2880"/>
        <p:guide pos="2980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1626"/>
    </p:cViewPr>
  </p:sorterViewPr>
  <p:notesViewPr>
    <p:cSldViewPr snapToGrid="0"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F226F-8ED5-495D-A17F-2CD75E10BF0C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C4FF8-6ED0-4190-AEBB-5AD2583082B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3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42BA45-5BA8-4098-BC1A-EE8A5C9DAADA}" type="datetimeFigureOut">
              <a:rPr lang="en-US" smtClean="0"/>
              <a:t>2/13/2018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BCF67-2B39-4494-9A46-CAA40423D8E3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663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133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929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457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44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47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44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9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51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60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490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168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601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6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61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56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84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325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80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639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BCF67-2B39-4494-9A46-CAA40423D8E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3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0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99980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04231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" b="59"/>
          <a:stretch/>
        </p:blipFill>
        <p:spPr>
          <a:xfrm>
            <a:off x="528772" y="1951463"/>
            <a:ext cx="2568370" cy="2553630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313133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65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key topic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19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 key topic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525254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7138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1 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38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42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37" b="74"/>
          <a:stretch/>
        </p:blipFill>
        <p:spPr>
          <a:xfrm>
            <a:off x="7198491" y="252381"/>
            <a:ext cx="1380743" cy="1374370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</p:spTree>
    <p:extLst>
      <p:ext uri="{BB962C8B-B14F-4D97-AF65-F5344CB8AC3E}">
        <p14:creationId xmlns:p14="http://schemas.microsoft.com/office/powerpoint/2010/main" val="3940971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102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905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b="-30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4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" b="-13"/>
          <a:stretch/>
        </p:blipFill>
        <p:spPr bwMode="auto">
          <a:xfrm>
            <a:off x="0" y="0"/>
            <a:ext cx="9143999" cy="591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2485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1613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45" t="18480" r="7880" b="19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5294931" y="13784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299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014 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525254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14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131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36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3976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04767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9771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19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1585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pic>
        <p:nvPicPr>
          <p:cNvPr id="14" name="תמונה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2929" y="1954537"/>
            <a:ext cx="2560056" cy="2569464"/>
          </a:xfrm>
          <a:prstGeom prst="flowChartConnector">
            <a:avLst/>
          </a:prstGeom>
        </p:spPr>
      </p:pic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2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9765451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385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91036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sz="1000"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60574" y="198033"/>
            <a:ext cx="1491505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8285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" b="7"/>
          <a:stretch/>
        </p:blipFill>
        <p:spPr bwMode="auto">
          <a:xfrm>
            <a:off x="0" y="0"/>
            <a:ext cx="9144000" cy="669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138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3890" r="3139" b="-13"/>
          <a:stretch/>
        </p:blipFill>
        <p:spPr bwMode="auto">
          <a:xfrm>
            <a:off x="786" y="0"/>
            <a:ext cx="9143213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830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00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2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2677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" r="-4" b="-1"/>
          <a:stretch/>
        </p:blipFill>
        <p:spPr bwMode="auto">
          <a:xfrm>
            <a:off x="0" y="1"/>
            <a:ext cx="9144000" cy="6364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70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" b="21"/>
          <a:stretch/>
        </p:blipFill>
        <p:spPr bwMode="auto">
          <a:xfrm>
            <a:off x="0" y="0"/>
            <a:ext cx="9144000" cy="591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611" y="5914215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938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34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3"/>
          </p:nvPr>
        </p:nvSpPr>
        <p:spPr>
          <a:xfrm>
            <a:off x="314325" y="1100138"/>
            <a:ext cx="8451850" cy="44434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293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909" y="1954537"/>
            <a:ext cx="2568096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1640219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561524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00346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37387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7247" y="204731"/>
            <a:ext cx="1490474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2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802513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" b="-5503"/>
          <a:stretch/>
        </p:blipFill>
        <p:spPr bwMode="auto">
          <a:xfrm>
            <a:off x="0" y="0"/>
            <a:ext cx="9144000" cy="6104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291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182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7" t="-1" r="2229" b="-1"/>
          <a:stretch/>
        </p:blipFill>
        <p:spPr bwMode="auto">
          <a:xfrm>
            <a:off x="0" y="-1"/>
            <a:ext cx="9143999" cy="657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471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95" t="8340" r="11295" b="-30"/>
          <a:stretch/>
        </p:blipFill>
        <p:spPr bwMode="auto">
          <a:xfrm>
            <a:off x="-7980" y="1"/>
            <a:ext cx="9144000" cy="687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768743"/>
            <a:ext cx="1606122" cy="668633"/>
          </a:xfrm>
          <a:prstGeom prst="rect">
            <a:avLst/>
          </a:prstGeom>
        </p:spPr>
      </p:pic>
      <p:sp>
        <p:nvSpPr>
          <p:cNvPr id="12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5237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7768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33" b="183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9279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012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2" b="2"/>
          <a:stretch/>
        </p:blipFill>
        <p:spPr>
          <a:xfrm>
            <a:off x="0" y="-2"/>
            <a:ext cx="9143999" cy="6579737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rgbClr val="313133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822" y="5768743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5471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05287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style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36898"/>
            <a:ext cx="1606122" cy="668633"/>
          </a:xfrm>
          <a:prstGeom prst="rect">
            <a:avLst/>
          </a:prstGeom>
        </p:spPr>
      </p:pic>
      <p:sp>
        <p:nvSpPr>
          <p:cNvPr id="11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30287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24108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283435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מלבן 9"/>
          <p:cNvSpPr/>
          <p:nvPr userDrawn="1"/>
        </p:nvSpPr>
        <p:spPr>
          <a:xfrm>
            <a:off x="-8947" y="10800"/>
            <a:ext cx="9152947" cy="657002"/>
          </a:xfrm>
          <a:prstGeom prst="rect">
            <a:avLst/>
          </a:prstGeom>
          <a:gradFill flip="none" rotWithShape="1">
            <a:gsLst>
              <a:gs pos="0">
                <a:srgbClr val="A5A5A5">
                  <a:lumMod val="5000"/>
                  <a:lumOff val="95000"/>
                  <a:alpha val="12000"/>
                </a:srgbClr>
              </a:gs>
              <a:gs pos="66000">
                <a:srgbClr val="A5A5A5">
                  <a:lumMod val="45000"/>
                  <a:lumOff val="55000"/>
                  <a:alpha val="30000"/>
                </a:srgbClr>
              </a:gs>
              <a:gs pos="83000">
                <a:srgbClr val="A5A5A5">
                  <a:lumMod val="45000"/>
                  <a:lumOff val="55000"/>
                  <a:alpha val="47000"/>
                </a:srgbClr>
              </a:gs>
              <a:gs pos="100000">
                <a:srgbClr val="A5A5A5">
                  <a:lumMod val="30000"/>
                  <a:lumOff val="70000"/>
                  <a:alpha val="54000"/>
                </a:srgb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kern="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11" name="מלבן 10"/>
          <p:cNvSpPr/>
          <p:nvPr userDrawn="1"/>
        </p:nvSpPr>
        <p:spPr>
          <a:xfrm>
            <a:off x="-4474" y="182519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2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313133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4044" y="752605"/>
            <a:ext cx="8282085" cy="552812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0910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6" name="קשת מלאה 15"/>
          <p:cNvSpPr/>
          <p:nvPr userDrawn="1"/>
        </p:nvSpPr>
        <p:spPr>
          <a:xfrm rot="5400000">
            <a:off x="385330" y="1811642"/>
            <a:ext cx="2855254" cy="2855254"/>
          </a:xfrm>
          <a:prstGeom prst="blockArc">
            <a:avLst>
              <a:gd name="adj1" fmla="val 10800000"/>
              <a:gd name="adj2" fmla="val 95653"/>
              <a:gd name="adj3" fmla="val 2531"/>
            </a:avLst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18" name="מציין מיקום טקסט 17"/>
          <p:cNvSpPr>
            <a:spLocks noGrp="1"/>
          </p:cNvSpPr>
          <p:nvPr>
            <p:ph type="body" sz="quarter" idx="13" hasCustomPrompt="1"/>
          </p:nvPr>
        </p:nvSpPr>
        <p:spPr>
          <a:xfrm>
            <a:off x="3478491" y="1555423"/>
            <a:ext cx="5172982" cy="3676453"/>
          </a:xfrm>
        </p:spPr>
        <p:txBody>
          <a:bodyPr/>
          <a:lstStyle>
            <a:lvl1pPr marL="0" indent="0">
              <a:buNone/>
              <a:defRPr sz="2400" b="1">
                <a:solidFill>
                  <a:srgbClr val="DA4326"/>
                </a:solidFill>
                <a:latin typeface="+mn-lt"/>
              </a:defRPr>
            </a:lvl1pPr>
            <a:lvl2pPr marL="0" indent="0">
              <a:buNone/>
              <a:defRPr sz="2000">
                <a:latin typeface="+mn-lt"/>
              </a:defRPr>
            </a:lvl2pPr>
          </a:lstStyle>
          <a:p>
            <a:pPr lvl="0"/>
            <a:r>
              <a:rPr lang="en-US" dirty="0"/>
              <a:t>Edit style - header</a:t>
            </a:r>
            <a:endParaRPr lang="he-IL" dirty="0"/>
          </a:p>
          <a:p>
            <a:pPr lvl="1"/>
            <a:r>
              <a:rPr lang="en-US" dirty="0"/>
              <a:t>2nd level</a:t>
            </a:r>
            <a:endParaRPr lang="he-IL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8890" y="1954537"/>
            <a:ext cx="2568133" cy="2569464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4229061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מלבן 9"/>
          <p:cNvSpPr/>
          <p:nvPr userDrawn="1"/>
        </p:nvSpPr>
        <p:spPr>
          <a:xfrm>
            <a:off x="0" y="-1061"/>
            <a:ext cx="9144000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KEY  TOPICS</a:t>
            </a:r>
          </a:p>
        </p:txBody>
      </p:sp>
      <p:sp>
        <p:nvSpPr>
          <p:cNvPr id="40" name="Oval 39"/>
          <p:cNvSpPr/>
          <p:nvPr userDrawn="1"/>
        </p:nvSpPr>
        <p:spPr>
          <a:xfrm>
            <a:off x="7497689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1" name="קשת מלאה 15"/>
          <p:cNvSpPr/>
          <p:nvPr userDrawn="1"/>
        </p:nvSpPr>
        <p:spPr>
          <a:xfrm rot="3005273">
            <a:off x="7461401" y="1364334"/>
            <a:ext cx="986977" cy="986977"/>
          </a:xfrm>
          <a:prstGeom prst="blockArc">
            <a:avLst>
              <a:gd name="adj1" fmla="val 18342818"/>
              <a:gd name="adj2" fmla="val 21556913"/>
              <a:gd name="adj3" fmla="val 296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2" name="Oval 41"/>
          <p:cNvSpPr/>
          <p:nvPr userDrawn="1"/>
        </p:nvSpPr>
        <p:spPr>
          <a:xfrm>
            <a:off x="7557725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5</a:t>
            </a:r>
          </a:p>
        </p:txBody>
      </p:sp>
      <p:sp>
        <p:nvSpPr>
          <p:cNvPr id="45" name="Oval 44"/>
          <p:cNvSpPr/>
          <p:nvPr userDrawn="1"/>
        </p:nvSpPr>
        <p:spPr>
          <a:xfrm>
            <a:off x="5816366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46" name="קשת מלאה 15"/>
          <p:cNvSpPr/>
          <p:nvPr userDrawn="1"/>
        </p:nvSpPr>
        <p:spPr>
          <a:xfrm rot="4914482">
            <a:off x="5780078" y="1364334"/>
            <a:ext cx="986977" cy="986977"/>
          </a:xfrm>
          <a:prstGeom prst="blockArc">
            <a:avLst>
              <a:gd name="adj1" fmla="val 18167769"/>
              <a:gd name="adj2" fmla="val 23349"/>
              <a:gd name="adj3" fmla="val 301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47" name="Oval 46"/>
          <p:cNvSpPr/>
          <p:nvPr userDrawn="1"/>
        </p:nvSpPr>
        <p:spPr>
          <a:xfrm>
            <a:off x="5876402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4</a:t>
            </a:r>
          </a:p>
        </p:txBody>
      </p:sp>
      <p:sp>
        <p:nvSpPr>
          <p:cNvPr id="49" name="Oval 48"/>
          <p:cNvSpPr/>
          <p:nvPr userDrawn="1"/>
        </p:nvSpPr>
        <p:spPr>
          <a:xfrm>
            <a:off x="4135045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0" name="קשת מלאה 15"/>
          <p:cNvSpPr/>
          <p:nvPr userDrawn="1"/>
        </p:nvSpPr>
        <p:spPr>
          <a:xfrm rot="6784598">
            <a:off x="4098757" y="1364334"/>
            <a:ext cx="986977" cy="986977"/>
          </a:xfrm>
          <a:prstGeom prst="blockArc">
            <a:avLst>
              <a:gd name="adj1" fmla="val 18108136"/>
              <a:gd name="adj2" fmla="val 21548554"/>
              <a:gd name="adj3" fmla="val 3285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1" name="Oval 50"/>
          <p:cNvSpPr/>
          <p:nvPr userDrawn="1"/>
        </p:nvSpPr>
        <p:spPr>
          <a:xfrm>
            <a:off x="4195081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3</a:t>
            </a:r>
          </a:p>
        </p:txBody>
      </p:sp>
      <p:sp>
        <p:nvSpPr>
          <p:cNvPr id="53" name="Oval 52"/>
          <p:cNvSpPr/>
          <p:nvPr userDrawn="1"/>
        </p:nvSpPr>
        <p:spPr>
          <a:xfrm>
            <a:off x="2453724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4" name="קשת מלאה 15"/>
          <p:cNvSpPr/>
          <p:nvPr userDrawn="1"/>
        </p:nvSpPr>
        <p:spPr>
          <a:xfrm rot="9000000">
            <a:off x="2417436" y="1364334"/>
            <a:ext cx="986977" cy="986977"/>
          </a:xfrm>
          <a:prstGeom prst="blockArc">
            <a:avLst>
              <a:gd name="adj1" fmla="val 18341940"/>
              <a:gd name="adj2" fmla="val 61993"/>
              <a:gd name="adj3" fmla="val 3080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5" name="Oval 54"/>
          <p:cNvSpPr/>
          <p:nvPr userDrawn="1"/>
        </p:nvSpPr>
        <p:spPr>
          <a:xfrm>
            <a:off x="2513760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b="1" dirty="0">
                <a:latin typeface="+mn-lt"/>
              </a:rPr>
              <a:t>2</a:t>
            </a:r>
          </a:p>
        </p:txBody>
      </p:sp>
      <p:sp>
        <p:nvSpPr>
          <p:cNvPr id="57" name="Oval 56"/>
          <p:cNvSpPr/>
          <p:nvPr userDrawn="1"/>
        </p:nvSpPr>
        <p:spPr>
          <a:xfrm>
            <a:off x="772403" y="1400622"/>
            <a:ext cx="914400" cy="914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latin typeface="+mn-lt"/>
            </a:endParaRPr>
          </a:p>
        </p:txBody>
      </p:sp>
      <p:sp>
        <p:nvSpPr>
          <p:cNvPr id="58" name="קשת מלאה 15"/>
          <p:cNvSpPr/>
          <p:nvPr userDrawn="1"/>
        </p:nvSpPr>
        <p:spPr>
          <a:xfrm rot="10800000">
            <a:off x="736115" y="1364334"/>
            <a:ext cx="986977" cy="986977"/>
          </a:xfrm>
          <a:prstGeom prst="blockArc">
            <a:avLst>
              <a:gd name="adj1" fmla="val 18172478"/>
              <a:gd name="adj2" fmla="val 42430"/>
              <a:gd name="adj3" fmla="val 3523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832439" y="1460658"/>
            <a:ext cx="794328" cy="794328"/>
          </a:xfrm>
          <a:prstGeom prst="ellipse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sz="3600" b="1" dirty="0">
                <a:latin typeface="+mn-lt"/>
              </a:rPr>
              <a:t>1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2312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2153633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 userDrawn="1"/>
        </p:nvCxnSpPr>
        <p:spPr>
          <a:xfrm>
            <a:off x="382474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 userDrawn="1"/>
        </p:nvCxnSpPr>
        <p:spPr>
          <a:xfrm>
            <a:off x="5507771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 userDrawn="1"/>
        </p:nvCxnSpPr>
        <p:spPr>
          <a:xfrm>
            <a:off x="7193047" y="3378216"/>
            <a:ext cx="1514582" cy="0"/>
          </a:xfrm>
          <a:prstGeom prst="line">
            <a:avLst/>
          </a:prstGeom>
          <a:ln>
            <a:solidFill>
              <a:srgbClr val="52525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72366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5" name="Text Placeholder 14"/>
          <p:cNvSpPr>
            <a:spLocks noGrp="1"/>
          </p:cNvSpPr>
          <p:nvPr>
            <p:ph type="body" sz="quarter" idx="26" hasCustomPrompt="1"/>
          </p:nvPr>
        </p:nvSpPr>
        <p:spPr>
          <a:xfrm>
            <a:off x="2153687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6" name="Text Placeholder 14"/>
          <p:cNvSpPr>
            <a:spLocks noGrp="1"/>
          </p:cNvSpPr>
          <p:nvPr>
            <p:ph type="body" sz="quarter" idx="27" hasCustomPrompt="1"/>
          </p:nvPr>
        </p:nvSpPr>
        <p:spPr>
          <a:xfrm>
            <a:off x="382479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7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5507825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8" name="Text Placeholder 14"/>
          <p:cNvSpPr>
            <a:spLocks noGrp="1"/>
          </p:cNvSpPr>
          <p:nvPr>
            <p:ph type="body" sz="quarter" idx="29" hasCustomPrompt="1"/>
          </p:nvPr>
        </p:nvSpPr>
        <p:spPr>
          <a:xfrm>
            <a:off x="7193101" y="2459157"/>
            <a:ext cx="1514475" cy="811213"/>
          </a:xfrm>
        </p:spPr>
        <p:txBody>
          <a:bodyPr lIns="45720" rIns="45720" anchor="b">
            <a:noAutofit/>
          </a:bodyPr>
          <a:lstStyle>
            <a:lvl1pPr marL="0" indent="0" algn="ctr">
              <a:buNone/>
              <a:defRPr sz="18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</p:txBody>
      </p:sp>
      <p:sp>
        <p:nvSpPr>
          <p:cNvPr id="79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472366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0" name="Text Placeholder 14"/>
          <p:cNvSpPr>
            <a:spLocks noGrp="1"/>
          </p:cNvSpPr>
          <p:nvPr>
            <p:ph type="body" sz="quarter" idx="31" hasCustomPrompt="1"/>
          </p:nvPr>
        </p:nvSpPr>
        <p:spPr>
          <a:xfrm>
            <a:off x="2153687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1" name="Text Placeholder 14"/>
          <p:cNvSpPr>
            <a:spLocks noGrp="1"/>
          </p:cNvSpPr>
          <p:nvPr>
            <p:ph type="body" sz="quarter" idx="32" hasCustomPrompt="1"/>
          </p:nvPr>
        </p:nvSpPr>
        <p:spPr>
          <a:xfrm>
            <a:off x="382479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2" name="Text Placeholder 14"/>
          <p:cNvSpPr>
            <a:spLocks noGrp="1"/>
          </p:cNvSpPr>
          <p:nvPr>
            <p:ph type="body" sz="quarter" idx="33" hasCustomPrompt="1"/>
          </p:nvPr>
        </p:nvSpPr>
        <p:spPr>
          <a:xfrm>
            <a:off x="5507825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83" name="Text Placeholder 14"/>
          <p:cNvSpPr>
            <a:spLocks noGrp="1"/>
          </p:cNvSpPr>
          <p:nvPr>
            <p:ph type="body" sz="quarter" idx="34" hasCustomPrompt="1"/>
          </p:nvPr>
        </p:nvSpPr>
        <p:spPr>
          <a:xfrm>
            <a:off x="7193101" y="3475721"/>
            <a:ext cx="1514475" cy="2343188"/>
          </a:xfrm>
        </p:spPr>
        <p:txBody>
          <a:bodyPr lIns="45720" rIns="45720" anchor="t">
            <a:noAutofit/>
          </a:bodyPr>
          <a:lstStyle>
            <a:lvl1pPr marL="0" indent="0" algn="ctr">
              <a:lnSpc>
                <a:spcPts val="1500"/>
              </a:lnSpc>
              <a:spcBef>
                <a:spcPts val="0"/>
              </a:spcBef>
              <a:buNone/>
              <a:defRPr sz="1400" b="0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r>
              <a:rPr lang="en-US" dirty="0"/>
              <a:t>You can replace this text with your own.</a:t>
            </a:r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067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2" name="Title 1"/>
          <p:cNvSpPr>
            <a:spLocks noGrp="1"/>
          </p:cNvSpPr>
          <p:nvPr>
            <p:ph type="ctrTitle" hasCustomPrompt="1"/>
          </p:nvPr>
        </p:nvSpPr>
        <p:spPr>
          <a:xfrm>
            <a:off x="675978" y="420554"/>
            <a:ext cx="7772400" cy="1084217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rgbClr val="DA4326"/>
                </a:solidFill>
                <a:latin typeface="+mn-lt"/>
              </a:defRPr>
            </a:lvl1pPr>
          </a:lstStyle>
          <a:p>
            <a:r>
              <a:rPr lang="en-US" dirty="0"/>
              <a:t>AGENDA/KEY TOPICS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39458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45499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מלבן 11"/>
          <p:cNvSpPr/>
          <p:nvPr userDrawn="1"/>
        </p:nvSpPr>
        <p:spPr>
          <a:xfrm>
            <a:off x="-4474" y="657002"/>
            <a:ext cx="9148474" cy="10800"/>
          </a:xfrm>
          <a:prstGeom prst="rect">
            <a:avLst/>
          </a:prstGeom>
          <a:gradFill flip="none" rotWithShape="1">
            <a:gsLst>
              <a:gs pos="12000">
                <a:srgbClr val="7200D1"/>
              </a:gs>
              <a:gs pos="0">
                <a:srgbClr val="A22DE8"/>
              </a:gs>
              <a:gs pos="34500">
                <a:srgbClr val="399CDB"/>
              </a:gs>
              <a:gs pos="22000">
                <a:srgbClr val="000086"/>
              </a:gs>
              <a:gs pos="47000">
                <a:srgbClr val="00E9E8"/>
              </a:gs>
              <a:gs pos="68000">
                <a:srgbClr val="B1F900"/>
              </a:gs>
              <a:gs pos="59000">
                <a:srgbClr val="11B920"/>
              </a:gs>
              <a:gs pos="80000">
                <a:srgbClr val="FFFF00"/>
              </a:gs>
              <a:gs pos="89000">
                <a:srgbClr val="FFAB00"/>
              </a:gs>
              <a:gs pos="100000">
                <a:srgbClr val="FF0000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19" name="מלבן 9"/>
          <p:cNvSpPr/>
          <p:nvPr userDrawn="1"/>
        </p:nvSpPr>
        <p:spPr>
          <a:xfrm>
            <a:off x="0" y="-1061"/>
            <a:ext cx="303757" cy="6580796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020986" y="6543600"/>
            <a:ext cx="1068202" cy="360000"/>
          </a:xfrm>
        </p:spPr>
        <p:txBody>
          <a:bodyPr/>
          <a:lstStyle>
            <a:lvl1pPr>
              <a:defRPr b="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30" name="קשת מלאה 15"/>
          <p:cNvSpPr/>
          <p:nvPr userDrawn="1"/>
        </p:nvSpPr>
        <p:spPr>
          <a:xfrm rot="13696997">
            <a:off x="7070753" y="98313"/>
            <a:ext cx="1680826" cy="1682506"/>
          </a:xfrm>
          <a:prstGeom prst="blockArc">
            <a:avLst>
              <a:gd name="adj1" fmla="val 17931552"/>
              <a:gd name="adj2" fmla="val 106731"/>
              <a:gd name="adj3" fmla="val 2247"/>
            </a:avLst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+mn-lt"/>
            </a:endParaRPr>
          </a:p>
        </p:txBody>
      </p:sp>
      <p:sp>
        <p:nvSpPr>
          <p:cNvPr id="34" name="Title 1"/>
          <p:cNvSpPr txBox="1">
            <a:spLocks/>
          </p:cNvSpPr>
          <p:nvPr userDrawn="1"/>
        </p:nvSpPr>
        <p:spPr>
          <a:xfrm>
            <a:off x="414045" y="4606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8021" y="204731"/>
            <a:ext cx="1489700" cy="1490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</p:spPr>
      </p:pic>
      <p:sp>
        <p:nvSpPr>
          <p:cNvPr id="14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480294" y="1441982"/>
            <a:ext cx="6456215" cy="4709436"/>
          </a:xfrm>
        </p:spPr>
        <p:txBody>
          <a:bodyPr lIns="45720" rIns="45720" anchor="t">
            <a:noAutofit/>
          </a:bodyPr>
          <a:lstStyle>
            <a:lvl1pPr marL="285750" indent="-285750" algn="l">
              <a:lnSpc>
                <a:spcPct val="12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b="1">
                <a:latin typeface="+mn-lt"/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  <a:p>
            <a:pPr lvl="0"/>
            <a:r>
              <a:rPr lang="en-US" dirty="0"/>
              <a:t>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3510673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3" b="1"/>
          <a:stretch/>
        </p:blipFill>
        <p:spPr>
          <a:xfrm>
            <a:off x="0" y="-1"/>
            <a:ext cx="9144000" cy="6579735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0" t="14664" r="17072" b="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2" name="מלבן 14"/>
          <p:cNvSpPr/>
          <p:nvPr userDrawn="1"/>
        </p:nvSpPr>
        <p:spPr>
          <a:xfrm>
            <a:off x="0" y="5626383"/>
            <a:ext cx="9144000" cy="953352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7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1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4353733"/>
            <a:ext cx="6336145" cy="1372812"/>
          </a:xfrm>
        </p:spPr>
        <p:txBody>
          <a:bodyPr anchor="t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585" y="5911102"/>
            <a:ext cx="1606122" cy="668633"/>
          </a:xfrm>
          <a:prstGeom prst="rect">
            <a:avLst/>
          </a:prstGeom>
        </p:spPr>
      </p:pic>
      <p:sp>
        <p:nvSpPr>
          <p:cNvPr id="10" name="מלבן 6"/>
          <p:cNvSpPr/>
          <p:nvPr userDrawn="1"/>
        </p:nvSpPr>
        <p:spPr>
          <a:xfrm>
            <a:off x="0" y="6579735"/>
            <a:ext cx="91439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09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3477"/>
          <a:stretch/>
        </p:blipFill>
        <p:spPr bwMode="auto">
          <a:xfrm>
            <a:off x="0" y="1"/>
            <a:ext cx="9144000" cy="630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1129"/>
            <a:ext cx="9144000" cy="5427767"/>
          </a:xfrm>
          <a:prstGeom prst="rect">
            <a:avLst/>
          </a:prstGeom>
        </p:spPr>
      </p:pic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3894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hank You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3" t="7165" b="25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 userDrawn="1"/>
        </p:nvSpPr>
        <p:spPr>
          <a:xfrm rot="15464397">
            <a:off x="5122213" y="1449555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מלבן 14"/>
          <p:cNvSpPr/>
          <p:nvPr userDrawn="1"/>
        </p:nvSpPr>
        <p:spPr>
          <a:xfrm>
            <a:off x="0" y="3759748"/>
            <a:ext cx="9144000" cy="1750037"/>
          </a:xfrm>
          <a:prstGeom prst="rect">
            <a:avLst/>
          </a:prstGeom>
          <a:solidFill>
            <a:srgbClr val="DA432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0" y="5910110"/>
            <a:ext cx="9144000" cy="960570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endParaRPr lang="en-US" dirty="0">
              <a:latin typeface="+mn-lt"/>
            </a:endParaRPr>
          </a:p>
        </p:txBody>
      </p:sp>
      <p:sp>
        <p:nvSpPr>
          <p:cNvPr id="15" name="מלבן 14"/>
          <p:cNvSpPr/>
          <p:nvPr userDrawn="1"/>
        </p:nvSpPr>
        <p:spPr>
          <a:xfrm>
            <a:off x="0" y="5509785"/>
            <a:ext cx="9144000" cy="406099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4075936"/>
            <a:ext cx="7772400" cy="1084217"/>
          </a:xfrm>
        </p:spPr>
        <p:txBody>
          <a:bodyPr anchor="t">
            <a:noAutofit/>
          </a:bodyPr>
          <a:lstStyle>
            <a:lvl1pPr indent="-457200" algn="ctr">
              <a:lnSpc>
                <a:spcPts val="3840"/>
              </a:lnSpc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85092" y="4594885"/>
            <a:ext cx="7573817" cy="393700"/>
          </a:xfrm>
        </p:spPr>
        <p:txBody>
          <a:bodyPr/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z="2400" b="0" u="sng" dirty="0"/>
              <a:t>xxxx@exlibrisgroup.com</a:t>
            </a:r>
            <a:endParaRPr lang="en-US" b="0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44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51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5283"/>
            <a:ext cx="9144000" cy="5427767"/>
          </a:xfrm>
          <a:prstGeom prst="rect">
            <a:avLst/>
          </a:prstGeom>
        </p:spPr>
      </p:pic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19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3548"/>
          <a:stretch/>
        </p:blipFill>
        <p:spPr bwMode="auto">
          <a:xfrm>
            <a:off x="786" y="0"/>
            <a:ext cx="9143214" cy="638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 rot="15464397">
            <a:off x="5112052" y="1022836"/>
            <a:ext cx="6593656" cy="2607670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01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"/>
          <a:stretch/>
        </p:blipFill>
        <p:spPr bwMode="auto">
          <a:xfrm>
            <a:off x="-831" y="0"/>
            <a:ext cx="9144831" cy="6372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 userDrawn="1"/>
        </p:nvSpPr>
        <p:spPr>
          <a:xfrm rot="15464397">
            <a:off x="4967853" y="1201733"/>
            <a:ext cx="7312509" cy="2891963"/>
          </a:xfrm>
          <a:prstGeom prst="rect">
            <a:avLst/>
          </a:prstGeom>
          <a:blipFill dpi="0" rotWithShape="1">
            <a:blip r:embed="rId3">
              <a:alphaModFix amt="58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מלבן 7"/>
          <p:cNvSpPr/>
          <p:nvPr userDrawn="1"/>
        </p:nvSpPr>
        <p:spPr>
          <a:xfrm>
            <a:off x="0" y="5626384"/>
            <a:ext cx="9144000" cy="1244296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6" name="מציין מיקום טקסט 4"/>
          <p:cNvSpPr>
            <a:spLocks noGrp="1"/>
          </p:cNvSpPr>
          <p:nvPr>
            <p:ph type="body" sz="quarter" idx="10" hasCustomPrompt="1"/>
          </p:nvPr>
        </p:nvSpPr>
        <p:spPr>
          <a:xfrm>
            <a:off x="535708" y="6045690"/>
            <a:ext cx="5687968" cy="713307"/>
          </a:xfrm>
        </p:spPr>
        <p:txBody>
          <a:bodyPr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Edit text</a:t>
            </a:r>
          </a:p>
        </p:txBody>
      </p:sp>
      <p:sp>
        <p:nvSpPr>
          <p:cNvPr id="28" name="מלבן 14"/>
          <p:cNvSpPr/>
          <p:nvPr userDrawn="1"/>
        </p:nvSpPr>
        <p:spPr>
          <a:xfrm>
            <a:off x="0" y="5217399"/>
            <a:ext cx="9144000" cy="406099"/>
          </a:xfrm>
          <a:prstGeom prst="rect">
            <a:avLst/>
          </a:prstGeom>
          <a:solidFill>
            <a:srgbClr val="525254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2" name="מלבן 9"/>
          <p:cNvSpPr/>
          <p:nvPr userDrawn="1"/>
        </p:nvSpPr>
        <p:spPr>
          <a:xfrm>
            <a:off x="347240" y="4152976"/>
            <a:ext cx="6700105" cy="1762559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4353733"/>
            <a:ext cx="6326909" cy="1084217"/>
          </a:xfrm>
        </p:spPr>
        <p:txBody>
          <a:bodyPr anchor="ctr" anchorCtr="0">
            <a:noAutofit/>
          </a:bodyPr>
          <a:lstStyle>
            <a:lvl1pPr algn="l">
              <a:defRPr sz="32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5347554"/>
            <a:ext cx="6326909" cy="478380"/>
          </a:xfr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317" y="6028734"/>
            <a:ext cx="1606122" cy="668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79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 Ex Libris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3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5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72" r:id="rId3"/>
    <p:sldLayoutId id="2147483963" r:id="rId4"/>
    <p:sldLayoutId id="2147483718" r:id="rId5"/>
    <p:sldLayoutId id="2147483964" r:id="rId6"/>
    <p:sldLayoutId id="2147483965" r:id="rId7"/>
    <p:sldLayoutId id="2147483967" r:id="rId8"/>
    <p:sldLayoutId id="2147483968" r:id="rId9"/>
    <p:sldLayoutId id="2147483720" r:id="rId10"/>
    <p:sldLayoutId id="2147483869" r:id="rId11"/>
    <p:sldLayoutId id="2147483728" r:id="rId12"/>
    <p:sldLayoutId id="2147483730" r:id="rId13"/>
    <p:sldLayoutId id="2147483876" r:id="rId14"/>
    <p:sldLayoutId id="2147483820" r:id="rId15"/>
    <p:sldLayoutId id="2147483925" r:id="rId16"/>
    <p:sldLayoutId id="2147483969" r:id="rId17"/>
    <p:sldLayoutId id="2147483971" r:id="rId18"/>
    <p:sldLayoutId id="2147483980" r:id="rId19"/>
    <p:sldLayoutId id="2147483924" r:id="rId20"/>
    <p:sldLayoutId id="2147483973" r:id="rId21"/>
    <p:sldLayoutId id="2147483974" r:id="rId22"/>
    <p:sldLayoutId id="2147483975" r:id="rId23"/>
    <p:sldLayoutId id="2147483976" r:id="rId24"/>
    <p:sldLayoutId id="2147483977" r:id="rId25"/>
    <p:sldLayoutId id="2147483978" r:id="rId26"/>
    <p:sldLayoutId id="2147483979" r:id="rId27"/>
    <p:sldLayoutId id="2147483966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88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791" r:id="rId3"/>
    <p:sldLayoutId id="2147483870" r:id="rId4"/>
    <p:sldLayoutId id="2147483793" r:id="rId5"/>
    <p:sldLayoutId id="2147483795" r:id="rId6"/>
    <p:sldLayoutId id="2147483836" r:id="rId7"/>
    <p:sldLayoutId id="2147483903" r:id="rId8"/>
    <p:sldLayoutId id="2147483985" r:id="rId9"/>
    <p:sldLayoutId id="2147483986" r:id="rId10"/>
    <p:sldLayoutId id="2147483888" r:id="rId11"/>
    <p:sldLayoutId id="21474839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364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987" r:id="rId2"/>
    <p:sldLayoutId id="2147483988" r:id="rId3"/>
    <p:sldLayoutId id="2147483802" r:id="rId4"/>
    <p:sldLayoutId id="2147483811" r:id="rId5"/>
    <p:sldLayoutId id="2147483804" r:id="rId6"/>
    <p:sldLayoutId id="2147483806" r:id="rId7"/>
    <p:sldLayoutId id="2147483837" r:id="rId8"/>
    <p:sldLayoutId id="2147483904" r:id="rId9"/>
    <p:sldLayoutId id="2147483808" r:id="rId10"/>
    <p:sldLayoutId id="2147483989" r:id="rId11"/>
    <p:sldLayoutId id="2147483990" r:id="rId12"/>
    <p:sldLayoutId id="2147483894" r:id="rId13"/>
    <p:sldLayoutId id="2147483991" r:id="rId14"/>
    <p:sldLayoutId id="214748400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מלבן 6"/>
          <p:cNvSpPr/>
          <p:nvPr userDrawn="1"/>
        </p:nvSpPr>
        <p:spPr>
          <a:xfrm>
            <a:off x="0" y="6579735"/>
            <a:ext cx="7906327" cy="290945"/>
          </a:xfrm>
          <a:prstGeom prst="rect">
            <a:avLst/>
          </a:prstGeom>
          <a:solidFill>
            <a:srgbClr val="3131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2017</a:t>
            </a:r>
            <a:r>
              <a:rPr lang="en-US" sz="1000" baseline="0" dirty="0">
                <a:solidFill>
                  <a:srgbClr val="787878"/>
                </a:solidFill>
                <a:latin typeface="+mn-lt"/>
                <a:cs typeface="Arial" pitchFamily="34" charset="0"/>
              </a:rPr>
              <a:t> 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Ex </a:t>
            </a:r>
            <a:r>
              <a:rPr lang="en-US" sz="1000" dirty="0" err="1">
                <a:solidFill>
                  <a:srgbClr val="787878"/>
                </a:solidFill>
                <a:latin typeface="+mn-lt"/>
                <a:cs typeface="Arial" pitchFamily="34" charset="0"/>
              </a:rPr>
              <a:t>Libris</a:t>
            </a:r>
            <a:r>
              <a:rPr lang="en-US" sz="1000" dirty="0">
                <a:solidFill>
                  <a:srgbClr val="787878"/>
                </a:solidFill>
                <a:latin typeface="+mn-lt"/>
                <a:cs typeface="Arial" pitchFamily="34" charset="0"/>
              </a:rPr>
              <a:t> | Confidential &amp; Proprietary</a:t>
            </a:r>
            <a:endParaRPr lang="en-US" sz="1000" dirty="0">
              <a:solidFill>
                <a:srgbClr val="787878"/>
              </a:solidFill>
              <a:latin typeface="+mn-lt"/>
            </a:endParaRPr>
          </a:p>
        </p:txBody>
      </p:sp>
      <p:sp>
        <p:nvSpPr>
          <p:cNvPr id="8" name="מלבן 7"/>
          <p:cNvSpPr/>
          <p:nvPr userDrawn="1"/>
        </p:nvSpPr>
        <p:spPr>
          <a:xfrm>
            <a:off x="7906327" y="6579735"/>
            <a:ext cx="923348" cy="290945"/>
          </a:xfrm>
          <a:prstGeom prst="rect">
            <a:avLst/>
          </a:prstGeom>
          <a:solidFill>
            <a:srgbClr val="52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sp>
        <p:nvSpPr>
          <p:cNvPr id="9" name="מלבן 8"/>
          <p:cNvSpPr/>
          <p:nvPr userDrawn="1"/>
        </p:nvSpPr>
        <p:spPr>
          <a:xfrm>
            <a:off x="8829674" y="6579735"/>
            <a:ext cx="318799" cy="290945"/>
          </a:xfrm>
          <a:prstGeom prst="rect">
            <a:avLst/>
          </a:prstGeom>
          <a:solidFill>
            <a:srgbClr val="DA43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pic>
        <p:nvPicPr>
          <p:cNvPr id="11" name="תמונה 12"/>
          <p:cNvPicPr>
            <a:picLocks noChangeAspect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5224" y="6543600"/>
            <a:ext cx="791423" cy="29215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Edit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4045" y="75260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style </a:t>
            </a:r>
            <a:endParaRPr lang="he-IL" dirty="0"/>
          </a:p>
          <a:p>
            <a:pPr lvl="1"/>
            <a:r>
              <a:rPr lang="en-US" dirty="0"/>
              <a:t>Edit style – 2nd level</a:t>
            </a:r>
            <a:endParaRPr lang="he-I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5860" y="654049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823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2" r:id="rId1"/>
    <p:sldLayoutId id="2147483994" r:id="rId2"/>
    <p:sldLayoutId id="2147483953" r:id="rId3"/>
    <p:sldLayoutId id="2147483954" r:id="rId4"/>
    <p:sldLayoutId id="2147483956" r:id="rId5"/>
    <p:sldLayoutId id="2147483957" r:id="rId6"/>
    <p:sldLayoutId id="2147483958" r:id="rId7"/>
    <p:sldLayoutId id="2147483997" r:id="rId8"/>
    <p:sldLayoutId id="2147483998" r:id="rId9"/>
    <p:sldLayoutId id="2147483995" r:id="rId10"/>
    <p:sldLayoutId id="2147483960" r:id="rId11"/>
    <p:sldLayoutId id="214748399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://creativecommons.org/licenses/by/4.0%3c/ext-link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1093/bja/aex383%3c/dc:right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iso.org/schemas/ali/1.0" TargetMode="Externa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jats.nlm.nih.gov/archiving/tag-library/1.1/element/ali-free_to_read.html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knowledge.exlibrisgroup.com/Summon/Product_Documentation/Summon:_Open_Access_Filt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8.xml"/><Relationship Id="rId4" Type="http://schemas.openxmlformats.org/officeDocument/2006/relationships/hyperlink" Target="http://creativecommons.org/licenses/by/4.0%3c/ext-lin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535708" y="4324858"/>
            <a:ext cx="6326909" cy="1527303"/>
          </a:xfrm>
        </p:spPr>
        <p:txBody>
          <a:bodyPr/>
          <a:lstStyle/>
          <a:p>
            <a:r>
              <a:rPr lang="en-US" i="1" dirty="0"/>
              <a:t>The Open Access Discovery Challenge</a:t>
            </a:r>
            <a:br>
              <a:rPr lang="de-DE" dirty="0"/>
            </a:br>
            <a:br>
              <a:rPr lang="en-US" dirty="0"/>
            </a:br>
            <a:endParaRPr lang="he-I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535708" y="5367528"/>
            <a:ext cx="6365606" cy="476694"/>
          </a:xfrm>
        </p:spPr>
        <p:txBody>
          <a:bodyPr/>
          <a:lstStyle/>
          <a:p>
            <a:r>
              <a:rPr lang="en-US" dirty="0"/>
              <a:t>Christine Stohn</a:t>
            </a:r>
          </a:p>
        </p:txBody>
      </p:sp>
    </p:spTree>
    <p:extLst>
      <p:ext uri="{BB962C8B-B14F-4D97-AF65-F5344CB8AC3E}">
        <p14:creationId xmlns:p14="http://schemas.microsoft.com/office/powerpoint/2010/main" val="2213246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From easy to hard to handle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516" y="833540"/>
            <a:ext cx="8932710" cy="607006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e-DE" sz="3100" dirty="0"/>
              <a:t>Easy to handle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sz="2600" dirty="0"/>
              <a:t>&lt;</a:t>
            </a:r>
            <a:r>
              <a:rPr lang="en-US" sz="2600" dirty="0" err="1"/>
              <a:t>articleopenaccess</a:t>
            </a:r>
            <a:r>
              <a:rPr lang="en-US" sz="2600" dirty="0"/>
              <a:t>&gt;T&lt;/</a:t>
            </a:r>
            <a:r>
              <a:rPr lang="en-US" sz="2600" dirty="0" err="1"/>
              <a:t>articleopenaccess</a:t>
            </a:r>
            <a:r>
              <a:rPr lang="en-US" sz="2600" dirty="0"/>
              <a:t>&gt;</a:t>
            </a:r>
            <a:endParaRPr lang="de-DE" sz="2600" dirty="0"/>
          </a:p>
          <a:p>
            <a:pPr marL="0" indent="0">
              <a:buNone/>
            </a:pPr>
            <a:r>
              <a:rPr lang="en-US" sz="2600" dirty="0"/>
              <a:t> </a:t>
            </a:r>
            <a:endParaRPr lang="de-DE" sz="2600" dirty="0"/>
          </a:p>
          <a:p>
            <a:pPr marL="0" indent="0">
              <a:buNone/>
            </a:pPr>
            <a:r>
              <a:rPr lang="en-US" sz="2600" dirty="0"/>
              <a:t> &lt;</a:t>
            </a:r>
            <a:r>
              <a:rPr lang="en-US" sz="2600" dirty="0" err="1"/>
              <a:t>IsOpenAccess</a:t>
            </a:r>
            <a:r>
              <a:rPr lang="en-US" sz="2600" dirty="0"/>
              <a:t>&gt;1&lt;/</a:t>
            </a:r>
            <a:r>
              <a:rPr lang="en-US" sz="2600" dirty="0" err="1"/>
              <a:t>IsOpenAccess</a:t>
            </a:r>
            <a:r>
              <a:rPr lang="en-US" sz="2600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3100" dirty="0"/>
          </a:p>
          <a:p>
            <a:pPr marL="0" indent="0">
              <a:buNone/>
            </a:pPr>
            <a:r>
              <a:rPr lang="en-US" sz="2600" dirty="0"/>
              <a:t>&lt;permissions&gt;</a:t>
            </a:r>
            <a:br>
              <a:rPr lang="en-US" sz="2600" dirty="0"/>
            </a:br>
            <a:r>
              <a:rPr lang="en-US" sz="2600" dirty="0"/>
              <a:t>                &lt;copyright-statement&gt;© Eric Toner, 2017; Published by Mary Ann </a:t>
            </a:r>
            <a:r>
              <a:rPr lang="en-US" sz="2600" dirty="0" err="1"/>
              <a:t>Liebert</a:t>
            </a:r>
            <a:r>
              <a:rPr lang="en-US" sz="2600" dirty="0"/>
              <a:t>,</a:t>
            </a:r>
            <a:br>
              <a:rPr lang="en-US" sz="2600" dirty="0"/>
            </a:br>
            <a:r>
              <a:rPr lang="en-US" sz="2600" dirty="0"/>
              <a:t>                    Inc.&lt;/copyright-statement&gt;</a:t>
            </a:r>
            <a:br>
              <a:rPr lang="en-US" sz="2600" dirty="0"/>
            </a:br>
            <a:r>
              <a:rPr lang="en-US" sz="2600" dirty="0"/>
              <a:t>                &lt;copyright-year&gt;2017&lt;/copyright-year&gt;</a:t>
            </a:r>
            <a:br>
              <a:rPr lang="en-US" sz="2600" b="1" dirty="0">
                <a:solidFill>
                  <a:srgbClr val="FF0000"/>
                </a:solidFill>
              </a:rPr>
            </a:br>
            <a:r>
              <a:rPr lang="en-US" sz="2600" b="1" dirty="0">
                <a:solidFill>
                  <a:srgbClr val="FF0000"/>
                </a:solidFill>
              </a:rPr>
              <a:t>                &lt;license license-type="open-access" </a:t>
            </a:r>
            <a:r>
              <a:rPr lang="en-US" sz="2600" b="1" dirty="0" err="1">
                <a:solidFill>
                  <a:srgbClr val="FF0000"/>
                </a:solidFill>
              </a:rPr>
              <a:t>xlink:type</a:t>
            </a:r>
            <a:r>
              <a:rPr lang="en-US" sz="2600" b="1" dirty="0">
                <a:solidFill>
                  <a:srgbClr val="FF0000"/>
                </a:solidFill>
              </a:rPr>
              <a:t>="simple"&gt;</a:t>
            </a:r>
            <a:br>
              <a:rPr lang="en-US" sz="2600" dirty="0"/>
            </a:br>
            <a:r>
              <a:rPr lang="en-US" sz="2600" dirty="0"/>
              <a:t>                    &lt;license-p&gt;This Open Access article is distributed under the terms of the</a:t>
            </a:r>
            <a:br>
              <a:rPr lang="en-US" sz="2600" dirty="0"/>
            </a:br>
            <a:r>
              <a:rPr lang="en-US" sz="2600" dirty="0"/>
              <a:t>                        Creative Commons License (&lt;</a:t>
            </a:r>
            <a:r>
              <a:rPr lang="en-US" sz="2600" dirty="0" err="1"/>
              <a:t>ext</a:t>
            </a:r>
            <a:r>
              <a:rPr lang="en-US" sz="2600" dirty="0"/>
              <a:t>-link </a:t>
            </a:r>
            <a:r>
              <a:rPr lang="en-US" sz="2600" dirty="0" err="1"/>
              <a:t>ext</a:t>
            </a:r>
            <a:r>
              <a:rPr lang="en-US" sz="2600" dirty="0"/>
              <a:t>-link-type="</a:t>
            </a:r>
            <a:r>
              <a:rPr lang="en-US" sz="2600" dirty="0" err="1"/>
              <a:t>uri</a:t>
            </a:r>
            <a:r>
              <a:rPr lang="en-US" sz="2600" dirty="0"/>
              <a:t>"</a:t>
            </a:r>
            <a:br>
              <a:rPr lang="en-US" sz="2600" dirty="0"/>
            </a:br>
            <a:r>
              <a:rPr lang="en-US" sz="2600" dirty="0"/>
              <a:t>                            </a:t>
            </a:r>
            <a:r>
              <a:rPr lang="en-US" sz="2600" dirty="0" err="1"/>
              <a:t>xlink:href</a:t>
            </a:r>
            <a:r>
              <a:rPr lang="en-US" sz="2600" dirty="0"/>
              <a:t>="</a:t>
            </a:r>
            <a:r>
              <a:rPr lang="en-US" sz="2600" u="sng" dirty="0">
                <a:hlinkClick r:id="rId3"/>
              </a:rPr>
              <a:t>http://creativecommons.org/licenses/by/4.0</a:t>
            </a:r>
            <a:r>
              <a:rPr lang="en-US" sz="2600" dirty="0"/>
              <a:t>"</a:t>
            </a:r>
            <a:br>
              <a:rPr lang="en-US" sz="2600" dirty="0"/>
            </a:br>
            <a:r>
              <a:rPr lang="en-US" sz="2600" dirty="0"/>
              <a:t>                            </a:t>
            </a:r>
            <a:r>
              <a:rPr lang="en-US" sz="2600" dirty="0" err="1"/>
              <a:t>xlink:type</a:t>
            </a:r>
            <a:r>
              <a:rPr lang="en-US" sz="2600" dirty="0"/>
              <a:t>="simple"</a:t>
            </a:r>
            <a:br>
              <a:rPr lang="en-US" sz="2600" dirty="0"/>
            </a:br>
            <a:r>
              <a:rPr lang="en-US" sz="2600" dirty="0"/>
              <a:t>                            &gt;</a:t>
            </a:r>
            <a:r>
              <a:rPr lang="en-US" sz="2600" u="sng" dirty="0">
                <a:hlinkClick r:id="rId4"/>
              </a:rPr>
              <a:t>http://creativecommons.org/licenses/by/4.0&lt;/ext-link</a:t>
            </a:r>
            <a:r>
              <a:rPr lang="en-US" sz="2600" dirty="0"/>
              <a:t>&gt;), which permits</a:t>
            </a:r>
            <a:br>
              <a:rPr lang="en-US" sz="2600" dirty="0"/>
            </a:br>
            <a:r>
              <a:rPr lang="en-US" sz="2600" dirty="0"/>
              <a:t>                        unrestricted use, distribution, and reproduction in any medium, provided the</a:t>
            </a:r>
            <a:br>
              <a:rPr lang="en-US" sz="2600" dirty="0"/>
            </a:br>
            <a:r>
              <a:rPr lang="en-US" sz="2600" dirty="0"/>
              <a:t>                        original work is properly credited.&lt;/license-p&gt;</a:t>
            </a:r>
            <a:br>
              <a:rPr lang="en-US" sz="2600" dirty="0"/>
            </a:br>
            <a:r>
              <a:rPr lang="en-US" sz="2600" dirty="0"/>
              <a:t>                &lt;/license&gt;</a:t>
            </a:r>
            <a:br>
              <a:rPr lang="en-US" sz="2600" dirty="0"/>
            </a:br>
            <a:r>
              <a:rPr lang="en-US" sz="2600" dirty="0"/>
              <a:t>            &lt;/permissions&gt;</a:t>
            </a:r>
            <a:endParaRPr lang="de-DE" sz="2600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255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From easy to hard to handle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Good: </a:t>
            </a:r>
          </a:p>
          <a:p>
            <a:pPr marL="0" indent="0">
              <a:buNone/>
            </a:pPr>
            <a:r>
              <a:rPr lang="de-DE" dirty="0"/>
              <a:t>Some providers tag all their articles consistently in the same way, regardless whether from OA journal or hybrid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Harder</a:t>
            </a:r>
          </a:p>
          <a:p>
            <a:pPr marL="0" indent="0">
              <a:buNone/>
            </a:pPr>
            <a:r>
              <a:rPr lang="de-DE" dirty="0"/>
              <a:t>Some datafeeds only tag individual oa articles but not articles from full OA journals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Even harder</a:t>
            </a:r>
          </a:p>
          <a:p>
            <a:pPr marL="0" indent="0">
              <a:buNone/>
            </a:pPr>
            <a:r>
              <a:rPr lang="de-DE" dirty="0"/>
              <a:t>Collection is flagged as oa as a whole but actually not all items are OA, there other flags to identify the non-OA items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5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Identifying open access in a data feed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900" dirty="0"/>
              <a:t>worldbank_openknowledgerepository_oai_openknowledge_worldbank_org_10986_28932</a:t>
            </a:r>
            <a:endParaRPr lang="de-DE" sz="1900" dirty="0"/>
          </a:p>
          <a:p>
            <a:pPr marL="0" indent="0">
              <a:buNone/>
            </a:pPr>
            <a:br>
              <a:rPr lang="en-US" dirty="0"/>
            </a:b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sz="2600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63329" y="1485341"/>
            <a:ext cx="741843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&lt;header&gt;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&lt;identifier&gt;oai:openknowledge.worldbank.org:10986/28932&lt;/identifier&gt;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datestamp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&gt;2018-01-16T15:56:27Z&lt;/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datestamp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&gt;com_10986_2123&lt;/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&gt;com_10986_4&lt;/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&gt;col_10986_2140&lt;/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external_journal_articles_dec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1310" y="3894668"/>
            <a:ext cx="80087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&lt;header&gt;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&lt;identifier&gt;oai:openknowledge.worldbank.org:10986/29146&lt;/identifier&gt;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datestamp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&gt;2018-01-12T05:22:41Z&lt;/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datestamp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&gt;com_10986_2210&lt;/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</a:t>
            </a:r>
            <a:r>
              <a:rPr lang="en-US" b="1" dirty="0">
                <a:solidFill>
                  <a:schemeClr val="accent3"/>
                </a:solidFill>
              </a:rPr>
              <a:t> &lt;</a:t>
            </a:r>
            <a:r>
              <a:rPr lang="en-US" b="1" dirty="0" err="1">
                <a:solidFill>
                  <a:schemeClr val="accent3"/>
                </a:solidFill>
              </a:rPr>
              <a:t>setSpec</a:t>
            </a:r>
            <a:r>
              <a:rPr lang="en-US" b="1" dirty="0">
                <a:solidFill>
                  <a:schemeClr val="accent3"/>
                </a:solidFill>
              </a:rPr>
              <a:t>&gt;col_10986_4401&lt;/</a:t>
            </a:r>
            <a:r>
              <a:rPr lang="en-US" b="1" dirty="0" err="1">
                <a:solidFill>
                  <a:schemeClr val="accent3"/>
                </a:solidFill>
              </a:rPr>
              <a:t>setSpec</a:t>
            </a:r>
            <a:r>
              <a:rPr lang="en-US" b="1" dirty="0">
                <a:solidFill>
                  <a:schemeClr val="accent3"/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      &lt;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external_journal_articles_dec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&lt;/</a:t>
            </a:r>
            <a:r>
              <a:rPr lang="en-US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setSpec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&gt;</a:t>
            </a:r>
            <a:b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de-DE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044" y="5748956"/>
            <a:ext cx="6312882" cy="12311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Solution:</a:t>
            </a:r>
          </a:p>
          <a:p>
            <a:r>
              <a:rPr lang="en-US" dirty="0"/>
              <a:t>Set rule to exclude all with  &lt;</a:t>
            </a:r>
            <a:r>
              <a:rPr lang="en-US" dirty="0" err="1"/>
              <a:t>setSpec</a:t>
            </a:r>
            <a:r>
              <a:rPr lang="en-US" dirty="0"/>
              <a:t>&gt;col_10986_4401&lt;/</a:t>
            </a:r>
            <a:r>
              <a:rPr lang="en-US" dirty="0" err="1"/>
              <a:t>setSpec</a:t>
            </a:r>
            <a:r>
              <a:rPr lang="en-US" dirty="0"/>
              <a:t>&gt;</a:t>
            </a:r>
            <a:br>
              <a:rPr lang="en-US" dirty="0"/>
            </a:br>
            <a:endParaRPr lang="en-US" dirty="0"/>
          </a:p>
          <a:p>
            <a:endParaRPr lang="de-DE" dirty="0"/>
          </a:p>
        </p:txBody>
      </p:sp>
      <p:sp>
        <p:nvSpPr>
          <p:cNvPr id="8" name="TextBox 7"/>
          <p:cNvSpPr txBox="1"/>
          <p:nvPr/>
        </p:nvSpPr>
        <p:spPr>
          <a:xfrm>
            <a:off x="414044" y="1485341"/>
            <a:ext cx="101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Record 1</a:t>
            </a:r>
          </a:p>
          <a:p>
            <a:endParaRPr lang="de-DE" dirty="0"/>
          </a:p>
        </p:txBody>
      </p:sp>
      <p:sp>
        <p:nvSpPr>
          <p:cNvPr id="9" name="TextBox 8"/>
          <p:cNvSpPr txBox="1"/>
          <p:nvPr/>
        </p:nvSpPr>
        <p:spPr>
          <a:xfrm>
            <a:off x="414044" y="3870840"/>
            <a:ext cx="10172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Record 2</a:t>
            </a:r>
          </a:p>
          <a:p>
            <a:endParaRPr lang="de-DE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15" y="2059809"/>
            <a:ext cx="687755" cy="6877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87" y="4550330"/>
            <a:ext cx="461210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285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Flagging embargoes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dc:rights</a:t>
            </a:r>
            <a:r>
              <a:rPr lang="en-US" dirty="0"/>
              <a:t>&gt;Copyright © 2017, Rights Managed by Nature Publishing Group&lt;/</a:t>
            </a:r>
            <a:r>
              <a:rPr lang="en-US" dirty="0" err="1"/>
              <a:t>dc:rights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r>
              <a:rPr lang="en-US" b="1" dirty="0">
                <a:solidFill>
                  <a:srgbClr val="FF0000"/>
                </a:solidFill>
              </a:rPr>
              <a:t>&gt;2018-05-01&lt;/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dc:publisher</a:t>
            </a:r>
            <a:r>
              <a:rPr lang="en-US" dirty="0"/>
              <a:t>&gt;Nature Publishing Group&lt;/</a:t>
            </a:r>
            <a:r>
              <a:rPr lang="en-US" dirty="0" err="1"/>
              <a:t>dc:publisher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dc:rights</a:t>
            </a:r>
            <a:r>
              <a:rPr lang="en-US" dirty="0"/>
              <a:t>&gt;This is a pre-copyedited, author-produced PDF of an article accepted for publication in British Journal of </a:t>
            </a:r>
            <a:r>
              <a:rPr lang="en-US" dirty="0" err="1"/>
              <a:t>Anaesthesia</a:t>
            </a:r>
            <a:r>
              <a:rPr lang="en-US" dirty="0"/>
              <a:t> following peer review. The version of record BJA: British Journal of </a:t>
            </a:r>
            <a:r>
              <a:rPr lang="en-US" dirty="0" err="1"/>
              <a:t>Anaesthesia</a:t>
            </a:r>
            <a:r>
              <a:rPr lang="en-US" dirty="0"/>
              <a:t>, Volume 119, Issue suppl_1, 1 December 2017, Pages i72–i84, https://doi.org/10.1093/bja/aex383 is available online at: </a:t>
            </a:r>
            <a:r>
              <a:rPr lang="en-US" dirty="0">
                <a:hlinkClick r:id="rId3"/>
              </a:rPr>
              <a:t>https://dx.doi.org/10.1093/bja/aex383&lt;/dc:rights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&lt;dc:rights&gt;2018-11-17&lt;/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dirty="0"/>
              <a:t>&lt;dc:publisher&gt;Oxford University Press (OUP)&lt;/</a:t>
            </a:r>
            <a:r>
              <a:rPr lang="en-US" dirty="0" err="1"/>
              <a:t>dc:publisher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dc:relation</a:t>
            </a:r>
            <a:r>
              <a:rPr lang="en-US" dirty="0"/>
              <a:t>&gt;Nature&lt;/</a:t>
            </a:r>
            <a:r>
              <a:rPr lang="en-US" dirty="0" err="1"/>
              <a:t>dc:relation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dc:rights</a:t>
            </a:r>
            <a:r>
              <a:rPr lang="en-US" dirty="0"/>
              <a:t>&gt;© 2016 Macmillan Publishers Limited, part of Springer Nature. All rights reserved.&lt;/</a:t>
            </a:r>
            <a:r>
              <a:rPr lang="en-US" dirty="0" err="1"/>
              <a:t>dc:rights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dc:publisher</a:t>
            </a:r>
            <a:r>
              <a:rPr lang="en-US" dirty="0"/>
              <a:t>&gt;Nature&lt;/</a:t>
            </a:r>
            <a:r>
              <a:rPr lang="en-US" dirty="0" err="1"/>
              <a:t>dc:publisher</a:t>
            </a:r>
            <a:r>
              <a:rPr lang="en-US" dirty="0"/>
              <a:t>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dc:rights</a:t>
            </a:r>
            <a:r>
              <a:rPr lang="en-US" dirty="0"/>
              <a:t>&gt;This article may not exactly replicate the final version published in the APA journal. It is not the copy of record. </a:t>
            </a:r>
            <a:r>
              <a:rPr lang="en-US" b="1" dirty="0">
                <a:solidFill>
                  <a:srgbClr val="FF0000"/>
                </a:solidFill>
              </a:rPr>
              <a:t>This article is under embargo until publication&lt;/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r>
              <a:rPr lang="en-US" b="1" dirty="0">
                <a:solidFill>
                  <a:srgbClr val="FF0000"/>
                </a:solidFill>
              </a:rPr>
              <a:t>&gt;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&lt;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r>
              <a:rPr lang="en-US" b="1" dirty="0">
                <a:solidFill>
                  <a:srgbClr val="FF0000"/>
                </a:solidFill>
              </a:rPr>
              <a:t>&gt;10000-01-01&lt;/</a:t>
            </a:r>
            <a:r>
              <a:rPr lang="en-US" b="1" dirty="0" err="1">
                <a:solidFill>
                  <a:srgbClr val="FF0000"/>
                </a:solidFill>
              </a:rPr>
              <a:t>dc:rights</a:t>
            </a:r>
            <a:endParaRPr lang="en-US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/>
              <a:t>&gt;&lt;</a:t>
            </a:r>
            <a:r>
              <a:rPr lang="en-US" dirty="0" err="1"/>
              <a:t>dc:publisher</a:t>
            </a:r>
            <a:r>
              <a:rPr lang="en-US" dirty="0"/>
              <a:t>&gt;APA&lt;/</a:t>
            </a:r>
            <a:r>
              <a:rPr lang="en-US" dirty="0" err="1"/>
              <a:t>dc:publisher</a:t>
            </a:r>
            <a:r>
              <a:rPr lang="en-US" dirty="0"/>
              <a:t>&gt;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9340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From easy to hard to handle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b="1" dirty="0"/>
              <a:t>Good: </a:t>
            </a:r>
          </a:p>
          <a:p>
            <a:pPr marL="0" indent="0">
              <a:buNone/>
            </a:pPr>
            <a:r>
              <a:rPr lang="de-DE" dirty="0"/>
              <a:t>Some providers tag all their articles consistently in the same way, regardless whether from OA journal or hybrid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Harder</a:t>
            </a:r>
          </a:p>
          <a:p>
            <a:pPr marL="0" indent="0">
              <a:buNone/>
            </a:pPr>
            <a:r>
              <a:rPr lang="de-DE" dirty="0"/>
              <a:t>Some datafeeds only tag individual oa articles but not articles from full OA journals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Even harder</a:t>
            </a:r>
          </a:p>
          <a:p>
            <a:pPr marL="0" indent="0">
              <a:buNone/>
            </a:pPr>
            <a:r>
              <a:rPr lang="de-DE" dirty="0"/>
              <a:t>Collection is flagged as oa as a whole but actually not all items are OA, there other flags to identify the non-OA items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b="1" dirty="0"/>
              <a:t>(almost) Impossible</a:t>
            </a:r>
          </a:p>
          <a:p>
            <a:pPr marL="0" indent="0">
              <a:buNone/>
            </a:pPr>
            <a:r>
              <a:rPr lang="de-DE" dirty="0"/>
              <a:t>All items in a collection are flagged as open access or collection is open access but there are exceptions – without a way to identify them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66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Coming back to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1202267"/>
            <a:ext cx="8282085" cy="5078460"/>
          </a:xfrm>
        </p:spPr>
        <p:txBody>
          <a:bodyPr/>
          <a:lstStyle/>
          <a:p>
            <a:r>
              <a:rPr lang="de-DE" dirty="0"/>
              <a:t>Analysis and ingest source by source is very time consuming</a:t>
            </a:r>
          </a:p>
          <a:p>
            <a:endParaRPr lang="de-DE" dirty="0"/>
          </a:p>
          <a:p>
            <a:r>
              <a:rPr lang="de-DE" dirty="0"/>
              <a:t>Use of standardized (and simple) formats will enable better and faster ingest into discovery indexes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8813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NISO ALI - http://www.niso.org/schemas/ali/1.0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to standardize bibliographic metadata to describe the accessibility of journal articles </a:t>
            </a:r>
          </a:p>
          <a:p>
            <a:pPr lvl="1"/>
            <a:r>
              <a:rPr lang="en-US" dirty="0"/>
              <a:t>communicate the item's license details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Core part of the recommendations</a:t>
            </a:r>
          </a:p>
          <a:p>
            <a:pPr lvl="1"/>
            <a:r>
              <a:rPr lang="en-US" dirty="0" err="1"/>
              <a:t>free_to_read</a:t>
            </a:r>
            <a:r>
              <a:rPr lang="en-US" dirty="0"/>
              <a:t> tag</a:t>
            </a:r>
          </a:p>
          <a:p>
            <a:pPr lvl="2"/>
            <a:r>
              <a:rPr lang="en-US" dirty="0"/>
              <a:t>Optional: a start date to define the time point when the work will become free-to-read and/or an end date when it will cease to be free-to-read</a:t>
            </a:r>
          </a:p>
          <a:p>
            <a:pPr lvl="2"/>
            <a:endParaRPr lang="en-US" dirty="0"/>
          </a:p>
          <a:p>
            <a:pPr lvl="1"/>
            <a:r>
              <a:rPr lang="en-US" dirty="0" err="1"/>
              <a:t>license_reference</a:t>
            </a:r>
            <a:r>
              <a:rPr lang="en-US" dirty="0"/>
              <a:t> tag</a:t>
            </a:r>
          </a:p>
          <a:p>
            <a:pPr lvl="2"/>
            <a:r>
              <a:rPr lang="en-US" dirty="0"/>
              <a:t>A reference to a URI that carries the license terms (e.g. re-use rights)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1965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Examples for NISO ALI implementations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&lt;document&gt;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free_to_read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="http://www.niso.org/schemas/ali/1.0/" </a:t>
            </a:r>
            <a:r>
              <a:rPr lang="en-US" dirty="0" err="1"/>
              <a:t>start_date</a:t>
            </a:r>
            <a:r>
              <a:rPr lang="en-US" dirty="0"/>
              <a:t>="2014-01-01"</a:t>
            </a:r>
          </a:p>
          <a:p>
            <a:pPr marL="0" indent="0">
              <a:buNone/>
            </a:pPr>
            <a:r>
              <a:rPr lang="en-US" dirty="0" err="1"/>
              <a:t>end_date</a:t>
            </a:r>
            <a:r>
              <a:rPr lang="en-US" dirty="0"/>
              <a:t>="2014-12-31"/&gt;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license_ref</a:t>
            </a:r>
            <a:r>
              <a:rPr lang="en-US" dirty="0"/>
              <a:t> </a:t>
            </a:r>
            <a:r>
              <a:rPr lang="en-US" dirty="0" err="1"/>
              <a:t>xmlns</a:t>
            </a:r>
            <a:r>
              <a:rPr lang="en-US" dirty="0"/>
              <a:t>="http://www.niso.org/schemas/ali/1.0/" </a:t>
            </a:r>
            <a:r>
              <a:rPr lang="en-US" dirty="0" err="1"/>
              <a:t>start_date</a:t>
            </a:r>
            <a:r>
              <a:rPr lang="en-US" dirty="0"/>
              <a:t>="2015-02-03"&gt;</a:t>
            </a:r>
          </a:p>
          <a:p>
            <a:pPr marL="0" indent="0">
              <a:buNone/>
            </a:pPr>
            <a:r>
              <a:rPr lang="en-US" dirty="0"/>
              <a:t> http://www.examplesite.org/open_license.html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license_ref</a:t>
            </a:r>
            <a:r>
              <a:rPr lang="en-US" dirty="0"/>
              <a:t>&gt;</a:t>
            </a:r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&lt;/document&gt;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de-DE" dirty="0">
                <a:hlinkClick r:id="rId2"/>
              </a:rPr>
              <a:t>http://www.niso.org/schemas/ali/1.0</a:t>
            </a:r>
            <a:endParaRPr lang="de-DE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34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JATS (Journal Article Tag Suite) – application of NISO Z39.96-2015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en-US" dirty="0"/>
              <a:t>...</a:t>
            </a:r>
          </a:p>
          <a:p>
            <a:pPr marL="0" indent="0">
              <a:buNone/>
            </a:pPr>
            <a:r>
              <a:rPr lang="en-US" dirty="0"/>
              <a:t>&lt;permissions&gt;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ali:free_to_read</a:t>
            </a:r>
            <a:r>
              <a:rPr lang="en-US" dirty="0"/>
              <a:t> </a:t>
            </a:r>
            <a:r>
              <a:rPr lang="en-US" dirty="0" err="1"/>
              <a:t>xmlns:ali</a:t>
            </a:r>
            <a:r>
              <a:rPr lang="en-US" dirty="0"/>
              <a:t>="http://www.niso.org/schemas/ali/1.0/" </a:t>
            </a:r>
          </a:p>
          <a:p>
            <a:pPr marL="0" indent="0">
              <a:buNone/>
            </a:pPr>
            <a:r>
              <a:rPr lang="en-US" dirty="0" err="1"/>
              <a:t>start_date</a:t>
            </a:r>
            <a:r>
              <a:rPr lang="en-US" dirty="0"/>
              <a:t>="2014-01-01" </a:t>
            </a:r>
            <a:r>
              <a:rPr lang="en-US" dirty="0" err="1"/>
              <a:t>end_date</a:t>
            </a:r>
            <a:r>
              <a:rPr lang="en-US" dirty="0"/>
              <a:t>="2014-12-31"/&gt;</a:t>
            </a:r>
          </a:p>
          <a:p>
            <a:pPr marL="0" indent="0">
              <a:buNone/>
            </a:pPr>
            <a:r>
              <a:rPr lang="en-US" dirty="0"/>
              <a:t>&lt;/permissions&gt;</a:t>
            </a:r>
          </a:p>
          <a:p>
            <a:pPr marL="0" indent="0">
              <a:buNone/>
            </a:pPr>
            <a:r>
              <a:rPr lang="en-US" dirty="0"/>
              <a:t>... </a:t>
            </a:r>
          </a:p>
          <a:p>
            <a:pPr marL="0" indent="0">
              <a:buNone/>
            </a:pPr>
            <a:r>
              <a:rPr lang="en-US" dirty="0"/>
              <a:t>Source: </a:t>
            </a:r>
            <a:r>
              <a:rPr lang="de-DE" dirty="0">
                <a:hlinkClick r:id="rId3"/>
              </a:rPr>
              <a:t>https://jats.nlm.nih.gov/archiving/tag-library/1.1/element/ali-free_to_read.html</a:t>
            </a: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2516" y="0"/>
            <a:ext cx="8282085" cy="633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313133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de-DE" dirty="0"/>
              <a:t>Examples for NISO ALI implementations</a:t>
            </a:r>
          </a:p>
        </p:txBody>
      </p:sp>
    </p:spTree>
    <p:extLst>
      <p:ext uri="{BB962C8B-B14F-4D97-AF65-F5344CB8AC3E}">
        <p14:creationId xmlns:p14="http://schemas.microsoft.com/office/powerpoint/2010/main" val="3723018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Coming back to the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44" y="1202267"/>
            <a:ext cx="8282085" cy="5078460"/>
          </a:xfrm>
        </p:spPr>
        <p:txBody>
          <a:bodyPr/>
          <a:lstStyle/>
          <a:p>
            <a:r>
              <a:rPr lang="de-DE" dirty="0"/>
              <a:t>Analysis and ingest source by source is very time consuming</a:t>
            </a:r>
          </a:p>
          <a:p>
            <a:endParaRPr lang="de-DE" dirty="0"/>
          </a:p>
          <a:p>
            <a:r>
              <a:rPr lang="de-DE" dirty="0"/>
              <a:t>Use of standardized (and simple) formats will enable better and faster ingest into discovery indexes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417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5978" y="1504771"/>
            <a:ext cx="8281988" cy="5527675"/>
          </a:xfrm>
        </p:spPr>
        <p:txBody>
          <a:bodyPr/>
          <a:lstStyle/>
          <a:p>
            <a:r>
              <a:rPr lang="en-US" dirty="0"/>
              <a:t>Discovery and open access</a:t>
            </a:r>
          </a:p>
          <a:p>
            <a:endParaRPr lang="en-US" dirty="0"/>
          </a:p>
          <a:p>
            <a:r>
              <a:rPr lang="en-US" dirty="0"/>
              <a:t>Presenting open access in discovery – the theory and the practice</a:t>
            </a:r>
          </a:p>
          <a:p>
            <a:endParaRPr lang="en-US" dirty="0"/>
          </a:p>
          <a:p>
            <a:r>
              <a:rPr lang="en-US" dirty="0"/>
              <a:t>Data examples</a:t>
            </a:r>
          </a:p>
          <a:p>
            <a:endParaRPr lang="en-US" dirty="0"/>
          </a:p>
          <a:p>
            <a:r>
              <a:rPr lang="en-US" dirty="0"/>
              <a:t>NISO ALI</a:t>
            </a:r>
          </a:p>
          <a:p>
            <a:endParaRPr lang="en-US" dirty="0"/>
          </a:p>
          <a:p>
            <a:r>
              <a:rPr lang="de-DE" dirty="0"/>
              <a:t>Around and beyond articles ... Some considerations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161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Around and beyond articles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How do we treat different versions of the same article?</a:t>
            </a:r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80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Different versions of an article: pre-copyedited and embargoed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4264" y="3718672"/>
            <a:ext cx="7373103" cy="224676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dirty="0"/>
              <a:t>&lt;</a:t>
            </a:r>
            <a:r>
              <a:rPr lang="en-US" sz="2000" dirty="0" err="1"/>
              <a:t>dc:rights</a:t>
            </a:r>
            <a:r>
              <a:rPr lang="en-US" sz="2000" dirty="0"/>
              <a:t>&gt;This is a pre-copyedited, author-produced PDF of an article accepted for publication in British Journal of </a:t>
            </a:r>
            <a:r>
              <a:rPr lang="en-US" sz="2000" dirty="0" err="1"/>
              <a:t>Anaesthesia</a:t>
            </a:r>
            <a:r>
              <a:rPr lang="en-US" sz="2000" dirty="0"/>
              <a:t> following peer review. The version of record BJA: British Journal of </a:t>
            </a:r>
            <a:r>
              <a:rPr lang="en-US" sz="2000" dirty="0" err="1"/>
              <a:t>Anaesthesia</a:t>
            </a:r>
            <a:r>
              <a:rPr lang="en-US" sz="2000" dirty="0"/>
              <a:t>, Volume 119, Issue suppl_1, 1 December 2017, Pages i72–i84, https://doi.org/10.1093/bja/aex383 is available online at: https://dx.doi.org/10.1093/bja/aex383&lt;/dc:rights&gt;</a:t>
            </a:r>
          </a:p>
          <a:p>
            <a:r>
              <a:rPr lang="en-US" sz="2000" dirty="0"/>
              <a:t>&lt;</a:t>
            </a:r>
            <a:r>
              <a:rPr lang="en-US" sz="2000" dirty="0" err="1"/>
              <a:t>dc:rights</a:t>
            </a:r>
            <a:r>
              <a:rPr lang="en-US" sz="2000" dirty="0"/>
              <a:t>&gt;2018-11-17&lt;/</a:t>
            </a:r>
            <a:r>
              <a:rPr lang="en-US" sz="2000" dirty="0" err="1"/>
              <a:t>dc:rights</a:t>
            </a:r>
            <a:r>
              <a:rPr lang="en-US" sz="2000" dirty="0"/>
              <a:t>&gt;</a:t>
            </a:r>
            <a:endParaRPr lang="de-DE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8326" r="27556" b="50908"/>
          <a:stretch/>
        </p:blipFill>
        <p:spPr>
          <a:xfrm>
            <a:off x="-28407" y="1201382"/>
            <a:ext cx="10340872" cy="16665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2232" y="3080084"/>
            <a:ext cx="2089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/>
              <a:t>From the metadata:</a:t>
            </a:r>
          </a:p>
        </p:txBody>
      </p:sp>
    </p:spTree>
    <p:extLst>
      <p:ext uri="{BB962C8B-B14F-4D97-AF65-F5344CB8AC3E}">
        <p14:creationId xmlns:p14="http://schemas.microsoft.com/office/powerpoint/2010/main" val="6570532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Different versions of an article: Submitted and under consideration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4131" t="7921" r="14861" b="17483"/>
          <a:stretch/>
        </p:blipFill>
        <p:spPr>
          <a:xfrm>
            <a:off x="414045" y="903481"/>
            <a:ext cx="5175084" cy="425506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4131" t="65334" r="18605" b="29964"/>
          <a:stretch/>
        </p:blipFill>
        <p:spPr>
          <a:xfrm>
            <a:off x="-85565" y="3805084"/>
            <a:ext cx="9229565" cy="5162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5282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Around and beyond articles ...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/>
              <a:t>How do we treat different versions of the same article?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Should articles from „predatory“ open access journals be made discoverable and who defines what predatory means?</a:t>
            </a:r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What do you think about Open Educational Resources (OER)? Open Textbooks? </a:t>
            </a:r>
          </a:p>
          <a:p>
            <a:endParaRPr lang="de-DE" dirty="0"/>
          </a:p>
          <a:p>
            <a:pPr lvl="1"/>
            <a:r>
              <a:rPr lang="de-DE" dirty="0"/>
              <a:t>What is a „good“ resource and who sets that „standard“?</a:t>
            </a:r>
          </a:p>
          <a:p>
            <a:pPr lvl="1"/>
            <a:r>
              <a:rPr lang="de-DE" dirty="0"/>
              <a:t>In what context is a resource „good“ and „useful“?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096" y="4363358"/>
            <a:ext cx="6336145" cy="1372812"/>
          </a:xfrm>
        </p:spPr>
        <p:txBody>
          <a:bodyPr/>
          <a:lstStyle/>
          <a:p>
            <a:pPr lvl="0" algn="ctr">
              <a:spcBef>
                <a:spcPts val="1000"/>
              </a:spcBef>
            </a:pPr>
            <a:br>
              <a:rPr lang="en-US" dirty="0"/>
            </a:br>
            <a:r>
              <a:rPr lang="en-US" dirty="0"/>
              <a:t>Thank You</a:t>
            </a:r>
            <a:br>
              <a:rPr lang="en-US" sz="2000" b="0" dirty="0">
                <a:solidFill>
                  <a:prstClr val="white"/>
                </a:solidFill>
                <a:ea typeface="+mn-ea"/>
                <a:cs typeface="+mn-cs"/>
              </a:rPr>
            </a:br>
            <a:br>
              <a:rPr lang="en-US" sz="2000" b="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292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Discovery and open access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open access? </a:t>
            </a:r>
          </a:p>
          <a:p>
            <a:pPr lvl="1"/>
            <a:r>
              <a:rPr lang="en-US" sz="2200" dirty="0"/>
              <a:t>Free for read access?</a:t>
            </a:r>
          </a:p>
          <a:p>
            <a:pPr lvl="1"/>
            <a:r>
              <a:rPr lang="en-US" sz="2200" dirty="0"/>
              <a:t>Free for text mining?</a:t>
            </a:r>
          </a:p>
          <a:p>
            <a:pPr lvl="1"/>
            <a:r>
              <a:rPr lang="en-US" sz="2200" dirty="0"/>
              <a:t>Free for other re-use?</a:t>
            </a:r>
          </a:p>
          <a:p>
            <a:pPr lvl="1"/>
            <a:endParaRPr lang="en-US" dirty="0"/>
          </a:p>
          <a:p>
            <a:r>
              <a:rPr lang="en-US" dirty="0"/>
              <a:t>A definition for discovery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An item is freely and openly accessible without requiring authentication by the user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item has an open access indication in the metadata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An item resides in a known Open Access repository or database or journal collection that we track as being Open Access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https://knowledge.exlibrisgroup.com/Summon/Product_Documentation/Summon%3A_Open_Access_Filter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127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should open access material be presented in discovery 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Available</a:t>
            </a:r>
          </a:p>
          <a:p>
            <a:r>
              <a:rPr lang="de-DE" dirty="0"/>
              <a:t>Accessible</a:t>
            </a:r>
          </a:p>
          <a:p>
            <a:r>
              <a:rPr lang="de-DE" dirty="0"/>
              <a:t>Flagged as open access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097" t="31640" r="28697" b="43997"/>
          <a:stretch/>
        </p:blipFill>
        <p:spPr>
          <a:xfrm>
            <a:off x="141888" y="2181549"/>
            <a:ext cx="7331925" cy="208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0556" t="43642" r="17406" b="40020"/>
          <a:stretch/>
        </p:blipFill>
        <p:spPr>
          <a:xfrm>
            <a:off x="414044" y="4608821"/>
            <a:ext cx="8968774" cy="1327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961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Discovery and open access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sz="2600" dirty="0"/>
              <a:t>Where does Open Access material come from</a:t>
            </a:r>
          </a:p>
          <a:p>
            <a:pPr marL="0" indent="0">
              <a:buNone/>
            </a:pPr>
            <a:endParaRPr lang="de-DE" sz="2600" dirty="0"/>
          </a:p>
          <a:p>
            <a:pPr lvl="2"/>
            <a:r>
              <a:rPr lang="en-US" sz="2600" dirty="0"/>
              <a:t>Publisher feeds</a:t>
            </a:r>
          </a:p>
          <a:p>
            <a:pPr marL="914400" lvl="2" indent="0">
              <a:buNone/>
            </a:pPr>
            <a:endParaRPr lang="de-DE" sz="2600" dirty="0"/>
          </a:p>
          <a:p>
            <a:pPr lvl="2"/>
            <a:r>
              <a:rPr lang="de-DE" sz="2600" dirty="0"/>
              <a:t>Institutional and other repositories</a:t>
            </a:r>
          </a:p>
          <a:p>
            <a:pPr marL="914400" lvl="2" indent="0">
              <a:buNone/>
            </a:pPr>
            <a:endParaRPr lang="de-DE" sz="2600" dirty="0"/>
          </a:p>
          <a:p>
            <a:pPr lvl="2"/>
            <a:r>
              <a:rPr lang="en-US" sz="2600" dirty="0"/>
              <a:t>Aggregates (DOAJ, CORE)</a:t>
            </a:r>
            <a:endParaRPr lang="de-DE" sz="2600" dirty="0"/>
          </a:p>
          <a:p>
            <a:pPr lvl="1"/>
            <a:endParaRPr lang="de-DE" dirty="0"/>
          </a:p>
          <a:p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881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045" y="18352"/>
            <a:ext cx="8282086" cy="633250"/>
          </a:xfrm>
        </p:spPr>
        <p:txBody>
          <a:bodyPr/>
          <a:lstStyle/>
          <a:p>
            <a:r>
              <a:rPr lang="de-DE" dirty="0"/>
              <a:t>Open access copies from an institutional repository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0030" t="53233" r="41983"/>
          <a:stretch/>
        </p:blipFill>
        <p:spPr>
          <a:xfrm>
            <a:off x="256882" y="684063"/>
            <a:ext cx="6243638" cy="3421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14751" t="31641" r="43741" b="27344"/>
          <a:stretch/>
        </p:blipFill>
        <p:spPr>
          <a:xfrm>
            <a:off x="2873735" y="2657474"/>
            <a:ext cx="4467850" cy="24821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2076" y="1753324"/>
            <a:ext cx="7631168" cy="4290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986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Challenges with institutional repositories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8581" y="615656"/>
            <a:ext cx="8729956" cy="61509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oai_dc:dc</a:t>
            </a:r>
            <a:r>
              <a:rPr lang="en-US" dirty="0"/>
              <a:t> </a:t>
            </a:r>
            <a:r>
              <a:rPr lang="en-US" dirty="0" err="1"/>
              <a:t>xsi:schemaLocation</a:t>
            </a:r>
            <a:r>
              <a:rPr lang="en-US" dirty="0"/>
              <a:t>="http://www.openarchives.org/OAI/2.0/oai_dc/ http://www.openarchives.org/OAI/2.0/oai_dc.xsd"&gt;</a:t>
            </a:r>
          </a:p>
          <a:p>
            <a:pPr marL="0" indent="0">
              <a:buNone/>
            </a:pPr>
            <a:r>
              <a:rPr lang="en-US" dirty="0"/>
              <a:t>&lt;</a:t>
            </a:r>
            <a:r>
              <a:rPr lang="en-US" dirty="0" err="1"/>
              <a:t>dc:title</a:t>
            </a:r>
            <a:r>
              <a:rPr lang="en-US" dirty="0"/>
              <a:t>&gt; …&lt;</a:t>
            </a:r>
            <a:r>
              <a:rPr lang="en-US" dirty="0" err="1"/>
              <a:t>dc:date</a:t>
            </a:r>
            <a:r>
              <a:rPr lang="en-US" dirty="0"/>
              <a:t>&gt;2015-11-20T11:43:52Z&lt;/</a:t>
            </a:r>
            <a:r>
              <a:rPr lang="en-US" dirty="0" err="1"/>
              <a:t>dc:date</a:t>
            </a:r>
            <a:r>
              <a:rPr lang="en-US" dirty="0"/>
              <a:t>&gt;&lt;</a:t>
            </a:r>
            <a:r>
              <a:rPr lang="en-US" dirty="0" err="1"/>
              <a:t>dc:date</a:t>
            </a:r>
            <a:r>
              <a:rPr lang="en-US" dirty="0"/>
              <a:t>&gt;2015-11-20T11:43:52Z&lt;/</a:t>
            </a:r>
            <a:r>
              <a:rPr lang="en-US" dirty="0" err="1"/>
              <a:t>dc:date</a:t>
            </a:r>
            <a:r>
              <a:rPr lang="en-US" dirty="0"/>
              <a:t>&gt;&lt;</a:t>
            </a:r>
            <a:r>
              <a:rPr lang="en-US" dirty="0" err="1"/>
              <a:t>dc:date</a:t>
            </a:r>
            <a:r>
              <a:rPr lang="en-US" dirty="0"/>
              <a:t>&gt;2015-11-20&lt;/</a:t>
            </a:r>
            <a:r>
              <a:rPr lang="en-US" dirty="0" err="1"/>
              <a:t>dc:date</a:t>
            </a:r>
            <a:r>
              <a:rPr lang="en-US" dirty="0"/>
              <a:t>&gt;&lt;</a:t>
            </a:r>
            <a:r>
              <a:rPr lang="en-US" dirty="0" err="1"/>
              <a:t>dc:type</a:t>
            </a:r>
            <a:r>
              <a:rPr lang="en-US" dirty="0"/>
              <a:t>&gt;Thesis or Dissertation&lt;/</a:t>
            </a:r>
            <a:r>
              <a:rPr lang="en-US" dirty="0" err="1"/>
              <a:t>dc:type</a:t>
            </a:r>
            <a:r>
              <a:rPr lang="en-US" dirty="0"/>
              <a:t>&gt;&lt;</a:t>
            </a:r>
            <a:r>
              <a:rPr lang="en-US" dirty="0" err="1"/>
              <a:t>dc:type</a:t>
            </a:r>
            <a:r>
              <a:rPr lang="en-US" dirty="0"/>
              <a:t>&gt;Masters&lt;/</a:t>
            </a:r>
            <a:r>
              <a:rPr lang="en-US" dirty="0" err="1"/>
              <a:t>dc:type</a:t>
            </a:r>
            <a:r>
              <a:rPr lang="en-US" dirty="0"/>
              <a:t>&gt;&lt;</a:t>
            </a:r>
            <a:r>
              <a:rPr lang="en-US" dirty="0" err="1"/>
              <a:t>dc:type</a:t>
            </a:r>
            <a:r>
              <a:rPr lang="en-US" dirty="0"/>
              <a:t>&gt;MSc Master of Science&lt;/</a:t>
            </a:r>
            <a:r>
              <a:rPr lang="en-US" dirty="0" err="1"/>
              <a:t>dc:type</a:t>
            </a:r>
            <a:r>
              <a:rPr lang="en-US" dirty="0"/>
              <a:t>&gt; … </a:t>
            </a:r>
          </a:p>
          <a:p>
            <a:pPr marL="0" indent="0">
              <a:buNone/>
            </a:pPr>
            <a:r>
              <a:rPr lang="en-US" dirty="0"/>
              <a:t>&lt;/</a:t>
            </a:r>
            <a:r>
              <a:rPr lang="en-US" dirty="0" err="1"/>
              <a:t>oai_dc:dc</a:t>
            </a:r>
            <a:r>
              <a:rPr lang="en-US" dirty="0"/>
              <a:t>&gt;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5856" t="19531" r="76355" b="67773"/>
          <a:stretch/>
        </p:blipFill>
        <p:spPr>
          <a:xfrm>
            <a:off x="2093115" y="1864352"/>
            <a:ext cx="3892685" cy="1561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219450" y="4146456"/>
            <a:ext cx="5211538" cy="147732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i="1" dirty="0"/>
              <a:t>Please note that access and submission to this collection is only available to </a:t>
            </a:r>
            <a:r>
              <a:rPr lang="en-US" i="1" dirty="0" err="1"/>
              <a:t>authorised</a:t>
            </a:r>
            <a:r>
              <a:rPr lang="en-US" i="1" dirty="0"/>
              <a:t> users  - it is also unfortunately not possible …. to lend Master's theses to individuals or to make them available through Inter-Library Loan</a:t>
            </a:r>
            <a:r>
              <a:rPr lang="en-US" dirty="0"/>
              <a:t>”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86912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Open Access indications in provider metadata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51602"/>
            <a:ext cx="5107660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dirty="0"/>
              <a:t>&lt;</a:t>
            </a:r>
            <a:r>
              <a:rPr lang="en-US" sz="1500" dirty="0" err="1"/>
              <a:t>legalStatement</a:t>
            </a:r>
            <a:r>
              <a:rPr lang="en-US" sz="1500" dirty="0"/>
              <a:t> type="</a:t>
            </a:r>
            <a:r>
              <a:rPr lang="en-US" sz="1500" dirty="0" err="1"/>
              <a:t>creativeCommonsBy-nc</a:t>
            </a:r>
            <a:r>
              <a:rPr lang="en-US" sz="1500" dirty="0"/>
              <a:t>"&gt;</a:t>
            </a:r>
          </a:p>
          <a:p>
            <a:r>
              <a:rPr lang="en-US" sz="1500" dirty="0"/>
              <a:t>&lt;p&gt;This is an open access article under the terms of the &lt;</a:t>
            </a:r>
            <a:r>
              <a:rPr lang="en-US" sz="1500" dirty="0" err="1"/>
              <a:t>url</a:t>
            </a:r>
            <a:r>
              <a:rPr lang="en-US" sz="1500" dirty="0"/>
              <a:t> </a:t>
            </a:r>
            <a:r>
              <a:rPr lang="en-US" sz="1500" dirty="0" err="1"/>
              <a:t>href</a:t>
            </a:r>
            <a:r>
              <a:rPr lang="en-US" sz="1500" dirty="0"/>
              <a:t>="http://creativecommons.org/licenses/by-</a:t>
            </a:r>
            <a:r>
              <a:rPr lang="en-US" sz="1500" dirty="0" err="1"/>
              <a:t>nc</a:t>
            </a:r>
            <a:r>
              <a:rPr lang="en-US" sz="1500" dirty="0"/>
              <a:t>/4.0/"&gt;Creative Commons Attribution‐</a:t>
            </a:r>
            <a:r>
              <a:rPr lang="en-US" sz="1500" dirty="0" err="1"/>
              <a:t>NonCommercial</a:t>
            </a:r>
            <a:r>
              <a:rPr lang="en-US" sz="1500" dirty="0"/>
              <a:t>&lt;/</a:t>
            </a:r>
            <a:r>
              <a:rPr lang="en-US" sz="1500" dirty="0" err="1"/>
              <a:t>url</a:t>
            </a:r>
            <a:r>
              <a:rPr lang="en-US" sz="1500" dirty="0"/>
              <a:t>&gt; License, which permits use, distribution and reproduction in any medium, provided the original work is properly cited and is not used for commercial purposes.&lt;/p&gt;</a:t>
            </a:r>
          </a:p>
          <a:p>
            <a:r>
              <a:rPr lang="en-US" sz="1500" dirty="0"/>
              <a:t>&lt;/</a:t>
            </a:r>
            <a:r>
              <a:rPr lang="en-US" sz="1500" dirty="0" err="1"/>
              <a:t>legalStatement</a:t>
            </a:r>
            <a:r>
              <a:rPr lang="en-US" sz="1500" dirty="0"/>
              <a:t>&gt;</a:t>
            </a:r>
          </a:p>
          <a:p>
            <a:endParaRPr lang="en-US" sz="1500" dirty="0"/>
          </a:p>
        </p:txBody>
      </p:sp>
      <p:sp>
        <p:nvSpPr>
          <p:cNvPr id="3" name="TextBox 2"/>
          <p:cNvSpPr txBox="1"/>
          <p:nvPr/>
        </p:nvSpPr>
        <p:spPr>
          <a:xfrm>
            <a:off x="876830" y="2691022"/>
            <a:ext cx="6780342" cy="21698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dirty="0"/>
              <a:t>&lt;</a:t>
            </a:r>
            <a:r>
              <a:rPr lang="en-US" sz="1500" dirty="0" err="1"/>
              <a:t>oa:openAccessInformation</a:t>
            </a:r>
            <a:r>
              <a:rPr lang="en-US" sz="1500" dirty="0"/>
              <a:t>&gt;&lt;</a:t>
            </a:r>
            <a:r>
              <a:rPr lang="en-US" sz="1500" dirty="0" err="1"/>
              <a:t>oa:openAccessStatus</a:t>
            </a:r>
            <a:r>
              <a:rPr lang="en-US" sz="1500" dirty="0"/>
              <a:t>&gt;http://vtw.elsevier.com/data/voc/oa/OpenAccessStatus#Full&lt;/oa:openAccessStatus&gt;&lt;oa:openAccessEffective&gt;2016-03-07T00:44:42Z&lt;/oa:openAccessEffective&gt;&lt;oa:sponsor&gt;&lt;oa:sponsorName&gt;Taiwan Society of Anesthesiologists (TSA)&lt;/</a:t>
            </a:r>
            <a:r>
              <a:rPr lang="en-US" sz="1500" dirty="0" err="1"/>
              <a:t>oa:sponsorName</a:t>
            </a:r>
            <a:r>
              <a:rPr lang="en-US" sz="1500" dirty="0"/>
              <a:t>&gt;&lt;</a:t>
            </a:r>
            <a:r>
              <a:rPr lang="en-US" sz="1500" dirty="0" err="1"/>
              <a:t>oa:sponsorType</a:t>
            </a:r>
            <a:r>
              <a:rPr lang="en-US" sz="1500" dirty="0"/>
              <a:t>&gt;http://vtw.elsevier.com/data/voc/oa/SponsorType#FundingBody&lt;/oa:sponsorType&gt;&lt;/oa:sponsor&gt;&lt;oa:userLicense&gt;http://creativecommons.org/licenses/by-nc-nd/4.0/&lt;/oa:userLicense&gt;&lt;/oa:openAccessInformation&gt;</a:t>
            </a:r>
            <a:endParaRPr lang="de-DE" sz="1500" dirty="0"/>
          </a:p>
          <a:p>
            <a:endParaRPr lang="de-DE" sz="1500" dirty="0"/>
          </a:p>
        </p:txBody>
      </p:sp>
      <p:sp>
        <p:nvSpPr>
          <p:cNvPr id="6" name="TextBox 5"/>
          <p:cNvSpPr txBox="1"/>
          <p:nvPr/>
        </p:nvSpPr>
        <p:spPr>
          <a:xfrm>
            <a:off x="5234609" y="903388"/>
            <a:ext cx="3570177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dirty="0"/>
              <a:t>&lt;</a:t>
            </a:r>
            <a:r>
              <a:rPr lang="en-US" sz="1500" dirty="0" err="1"/>
              <a:t>articleopenaccess</a:t>
            </a:r>
            <a:r>
              <a:rPr lang="en-US" sz="1500" dirty="0"/>
              <a:t>&gt;T&lt;/</a:t>
            </a:r>
            <a:r>
              <a:rPr lang="en-US" sz="1500" dirty="0" err="1"/>
              <a:t>articleopenaccess</a:t>
            </a:r>
            <a:r>
              <a:rPr lang="en-US" sz="1500" dirty="0"/>
              <a:t>&gt;</a:t>
            </a:r>
            <a:endParaRPr lang="de-DE" sz="1500" dirty="0"/>
          </a:p>
          <a:p>
            <a:endParaRPr lang="de-DE" sz="1500" dirty="0"/>
          </a:p>
        </p:txBody>
      </p:sp>
      <p:sp>
        <p:nvSpPr>
          <p:cNvPr id="8" name="TextBox 7"/>
          <p:cNvSpPr txBox="1"/>
          <p:nvPr/>
        </p:nvSpPr>
        <p:spPr>
          <a:xfrm>
            <a:off x="2028228" y="4378771"/>
            <a:ext cx="7293776" cy="240065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500" dirty="0"/>
              <a:t>                &lt;license license-type="open-access" </a:t>
            </a:r>
            <a:r>
              <a:rPr lang="en-US" sz="1500" dirty="0" err="1"/>
              <a:t>xlink:type</a:t>
            </a:r>
            <a:r>
              <a:rPr lang="en-US" sz="1500" dirty="0"/>
              <a:t>="simple"&gt;</a:t>
            </a:r>
            <a:br>
              <a:rPr lang="en-US" sz="1500" dirty="0"/>
            </a:br>
            <a:r>
              <a:rPr lang="en-US" sz="1500" dirty="0"/>
              <a:t>                    &lt;license-p&gt;This Open Access article is distributed under the terms of the</a:t>
            </a:r>
            <a:br>
              <a:rPr lang="en-US" sz="1500" dirty="0"/>
            </a:br>
            <a:r>
              <a:rPr lang="en-US" sz="1500" dirty="0"/>
              <a:t>                        Creative Commons License (&lt;</a:t>
            </a:r>
            <a:r>
              <a:rPr lang="en-US" sz="1500" dirty="0" err="1"/>
              <a:t>ext</a:t>
            </a:r>
            <a:r>
              <a:rPr lang="en-US" sz="1500" dirty="0"/>
              <a:t>-link </a:t>
            </a:r>
            <a:r>
              <a:rPr lang="en-US" sz="1500" dirty="0" err="1"/>
              <a:t>ext</a:t>
            </a:r>
            <a:r>
              <a:rPr lang="en-US" sz="1500" dirty="0"/>
              <a:t>-link-type="</a:t>
            </a:r>
            <a:r>
              <a:rPr lang="en-US" sz="1500" dirty="0" err="1"/>
              <a:t>uri</a:t>
            </a:r>
            <a:r>
              <a:rPr lang="en-US" sz="1500" dirty="0"/>
              <a:t>"</a:t>
            </a:r>
            <a:br>
              <a:rPr lang="en-US" sz="1500" dirty="0"/>
            </a:br>
            <a:r>
              <a:rPr lang="en-US" sz="1500" dirty="0"/>
              <a:t>                            </a:t>
            </a:r>
            <a:r>
              <a:rPr lang="en-US" sz="1500" dirty="0" err="1"/>
              <a:t>xlink:href</a:t>
            </a:r>
            <a:r>
              <a:rPr lang="en-US" sz="1500" dirty="0"/>
              <a:t>="</a:t>
            </a:r>
            <a:r>
              <a:rPr lang="en-US" sz="1500" u="sng" dirty="0">
                <a:hlinkClick r:id="rId3"/>
              </a:rPr>
              <a:t>http://creativecommons.org/licenses/by/4.0</a:t>
            </a:r>
            <a:r>
              <a:rPr lang="en-US" sz="1500" dirty="0"/>
              <a:t>"</a:t>
            </a:r>
            <a:br>
              <a:rPr lang="en-US" sz="1500" dirty="0"/>
            </a:br>
            <a:r>
              <a:rPr lang="en-US" sz="1500" dirty="0"/>
              <a:t>                            </a:t>
            </a:r>
            <a:r>
              <a:rPr lang="en-US" sz="1500" dirty="0" err="1"/>
              <a:t>xlink:type</a:t>
            </a:r>
            <a:r>
              <a:rPr lang="en-US" sz="1500" dirty="0"/>
              <a:t>="simple"</a:t>
            </a:r>
            <a:br>
              <a:rPr lang="en-US" sz="1500" dirty="0"/>
            </a:br>
            <a:r>
              <a:rPr lang="en-US" sz="1500" dirty="0"/>
              <a:t>                            &gt;</a:t>
            </a:r>
            <a:r>
              <a:rPr lang="en-US" sz="1500" u="sng" dirty="0">
                <a:hlinkClick r:id="rId4"/>
              </a:rPr>
              <a:t>http://creativecommons.org/licenses/by/4.0&lt;/ext-link</a:t>
            </a:r>
            <a:r>
              <a:rPr lang="en-US" sz="1500" dirty="0"/>
              <a:t>&gt;), which permits</a:t>
            </a:r>
            <a:br>
              <a:rPr lang="en-US" sz="1500" dirty="0"/>
            </a:br>
            <a:r>
              <a:rPr lang="en-US" sz="1500" dirty="0"/>
              <a:t>                        unrestricted use, distribution, and reproduction in any medium, provided the</a:t>
            </a:r>
            <a:br>
              <a:rPr lang="en-US" sz="1500" dirty="0"/>
            </a:br>
            <a:r>
              <a:rPr lang="en-US" sz="1500" dirty="0"/>
              <a:t>                        original work is properly credited.&lt;/license-p&gt;</a:t>
            </a:r>
            <a:br>
              <a:rPr lang="en-US" sz="1500" dirty="0"/>
            </a:br>
            <a:r>
              <a:rPr lang="en-US" sz="1500" dirty="0"/>
              <a:t>                &lt;/license&gt;</a:t>
            </a:r>
            <a:br>
              <a:rPr lang="en-US" sz="1500" dirty="0"/>
            </a:br>
            <a:endParaRPr lang="de-DE" sz="1500" dirty="0"/>
          </a:p>
        </p:txBody>
      </p:sp>
      <p:sp>
        <p:nvSpPr>
          <p:cNvPr id="9" name="TextBox 8"/>
          <p:cNvSpPr txBox="1"/>
          <p:nvPr/>
        </p:nvSpPr>
        <p:spPr>
          <a:xfrm>
            <a:off x="179230" y="3564306"/>
            <a:ext cx="3697996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/>
              <a:t>&lt;</a:t>
            </a:r>
            <a:r>
              <a:rPr lang="en-US" dirty="0" err="1"/>
              <a:t>IsOpenAccess</a:t>
            </a:r>
            <a:r>
              <a:rPr lang="en-US" dirty="0"/>
              <a:t>&gt;1&lt;/</a:t>
            </a:r>
            <a:r>
              <a:rPr lang="en-US" dirty="0" err="1"/>
              <a:t>IsOpenAccess</a:t>
            </a:r>
            <a:r>
              <a:rPr lang="en-US" dirty="0"/>
              <a:t>&gt;</a:t>
            </a:r>
            <a:endParaRPr lang="de-DE" dirty="0"/>
          </a:p>
          <a:p>
            <a:endParaRPr lang="de-DE" sz="1500" dirty="0"/>
          </a:p>
        </p:txBody>
      </p:sp>
      <p:sp>
        <p:nvSpPr>
          <p:cNvPr id="10" name="TextBox 9"/>
          <p:cNvSpPr txBox="1"/>
          <p:nvPr/>
        </p:nvSpPr>
        <p:spPr>
          <a:xfrm>
            <a:off x="2865103" y="1613804"/>
            <a:ext cx="6780342" cy="1077218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de-DE" sz="1600" dirty="0"/>
              <a:t>&lt;header&gt;&lt;identifier&gt;rug:oai:pure.rug.nl:publications/a837e8b1-eb70-4097-8a40-334fd696aea0&lt;/identifier&gt;&lt;datestamp&gt;2018-01-30T14:49:46Z&lt;/datestamp&gt;&lt;setSpec&gt;oa_publication&lt;/setSpec&gt;&lt;setSpec&gt;openaire&lt;/setSpec&gt;&lt;setSpec&gt;publication&lt;/setSpec&gt;&lt;/header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3830" y="2917975"/>
            <a:ext cx="7047440" cy="249299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/>
              <a:t>No consistency in flags, analysis source by source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600" dirty="0"/>
              <a:t>No consistency within one data source</a:t>
            </a:r>
          </a:p>
          <a:p>
            <a:endParaRPr lang="de-DE" sz="2600" dirty="0"/>
          </a:p>
        </p:txBody>
      </p:sp>
    </p:spTree>
    <p:extLst>
      <p:ext uri="{BB962C8B-B14F-4D97-AF65-F5344CB8AC3E}">
        <p14:creationId xmlns:p14="http://schemas.microsoft.com/office/powerpoint/2010/main" val="132678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6" grpId="0" animBg="1"/>
      <p:bldP spid="8" grpId="0" animBg="1"/>
      <p:bldP spid="9" grpId="0" animBg="1"/>
      <p:bldP spid="10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From easy to hard to handle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b="1" dirty="0"/>
              <a:t>Good: </a:t>
            </a:r>
          </a:p>
          <a:p>
            <a:pPr marL="0" indent="0">
              <a:buNone/>
            </a:pPr>
            <a:r>
              <a:rPr lang="de-DE" dirty="0"/>
              <a:t>Some providers tag all their articles consistently in the same way, regardless whether from OA journal or hybrid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354085"/>
      </p:ext>
    </p:extLst>
  </p:cSld>
  <p:clrMapOvr>
    <a:masterClrMapping/>
  </p:clrMapOvr>
</p:sld>
</file>

<file path=ppt/theme/theme1.xml><?xml version="1.0" encoding="utf-8"?>
<a:theme xmlns:a="http://schemas.openxmlformats.org/drawingml/2006/main" name="1_Ex Libris_Main Them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Ex Libris Orang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Ex Libris Blue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Ex Libris Red">
  <a:themeElements>
    <a:clrScheme name="exlibri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1728</Words>
  <Application>Microsoft Office PowerPoint</Application>
  <PresentationFormat>Skærmshow (4:3)</PresentationFormat>
  <Paragraphs>242</Paragraphs>
  <Slides>24</Slides>
  <Notes>20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4</vt:i4>
      </vt:variant>
      <vt:variant>
        <vt:lpstr>Slidetitler</vt:lpstr>
      </vt:variant>
      <vt:variant>
        <vt:i4>24</vt:i4>
      </vt:variant>
    </vt:vector>
  </HeadingPairs>
  <TitlesOfParts>
    <vt:vector size="31" baseType="lpstr">
      <vt:lpstr>Arial</vt:lpstr>
      <vt:lpstr>Calibri</vt:lpstr>
      <vt:lpstr>Times New Roman</vt:lpstr>
      <vt:lpstr>1_Ex Libris_Main Theme</vt:lpstr>
      <vt:lpstr>2_Ex Libris Orange</vt:lpstr>
      <vt:lpstr>3_Ex Libris Blue</vt:lpstr>
      <vt:lpstr>4_Ex Libris Red</vt:lpstr>
      <vt:lpstr>The Open Access Discovery Challenge  </vt:lpstr>
      <vt:lpstr>Agenda</vt:lpstr>
      <vt:lpstr>Discovery and open access</vt:lpstr>
      <vt:lpstr>How should open access material be presented in discovery </vt:lpstr>
      <vt:lpstr>Discovery and open access</vt:lpstr>
      <vt:lpstr>Open access copies from an institutional repository</vt:lpstr>
      <vt:lpstr>Challenges with institutional repositories </vt:lpstr>
      <vt:lpstr>Open Access indications in provider metadata </vt:lpstr>
      <vt:lpstr>From easy to hard to handle</vt:lpstr>
      <vt:lpstr>From easy to hard to handle</vt:lpstr>
      <vt:lpstr>From easy to hard to handle</vt:lpstr>
      <vt:lpstr>Identifying open access in a data feed</vt:lpstr>
      <vt:lpstr>Flagging embargoes </vt:lpstr>
      <vt:lpstr>From easy to hard to handle</vt:lpstr>
      <vt:lpstr>Coming back to the challenge</vt:lpstr>
      <vt:lpstr>NISO ALI - http://www.niso.org/schemas/ali/1.0</vt:lpstr>
      <vt:lpstr>Examples for NISO ALI implementations</vt:lpstr>
      <vt:lpstr>PowerPoint-præsentation</vt:lpstr>
      <vt:lpstr>Coming back to the challenge</vt:lpstr>
      <vt:lpstr>Around and beyond articles ...</vt:lpstr>
      <vt:lpstr>Different versions of an article: pre-copyedited and embargoed </vt:lpstr>
      <vt:lpstr>Different versions of an article: Submitted and under consideration</vt:lpstr>
      <vt:lpstr>Around and beyond articles ...</vt:lpstr>
      <vt:lpstr> Thank You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Dani G</dc:creator>
  <cp:lastModifiedBy>Claus Vesterager</cp:lastModifiedBy>
  <cp:revision>807</cp:revision>
  <dcterms:created xsi:type="dcterms:W3CDTF">2015-04-14T20:14:13Z</dcterms:created>
  <dcterms:modified xsi:type="dcterms:W3CDTF">2018-02-13T14:14:45Z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3419619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D7.0.6</vt:lpwstr>
  </property>
</Properties>
</file>