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59" r:id="rId13"/>
    <p:sldId id="265" r:id="rId14"/>
    <p:sldId id="266" r:id="rId15"/>
    <p:sldId id="267" r:id="rId16"/>
    <p:sldId id="268" r:id="rId17"/>
    <p:sldId id="271" r:id="rId18"/>
    <p:sldId id="269" r:id="rId19"/>
    <p:sldId id="270" r:id="rId20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C5D"/>
    <a:srgbClr val="346C67"/>
    <a:srgbClr val="1C4C54"/>
    <a:srgbClr val="103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8E2E0-06B0-477D-BA63-48107BBFE14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2346-4A90-44DB-A0D4-A9322C2BE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31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06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71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703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24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36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7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58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15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035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41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1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30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9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97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5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8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D4FCD0-484C-44BC-92EB-34C21AC36389}" type="datetimeFigureOut">
              <a:rPr lang="da-DK" smtClean="0"/>
              <a:t>04-11-2019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CB1F-C660-41E3-8DF6-D491486DB3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671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hbibliotek.dk/kp/forskningsservice/ophavsret" TargetMode="External"/><Relationship Id="rId3" Type="http://schemas.openxmlformats.org/officeDocument/2006/relationships/hyperlink" Target="https://kub.ku.dk/brug-biblioteket/forskere/ophavsret/" TargetMode="External"/><Relationship Id="rId7" Type="http://schemas.openxmlformats.org/officeDocument/2006/relationships/hyperlink" Target="https://www.ophavsret.aau.dk/" TargetMode="External"/><Relationship Id="rId2" Type="http://schemas.openxmlformats.org/officeDocument/2006/relationships/hyperlink" Target="https://typo3.au.dk/vejledninger/indhold_paa_sider/ophavsr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guides.sdu.dk/ophavsret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bibliotek.dtu.dk/servicemenu/publicer/ophavsret" TargetMode="External"/><Relationship Id="rId10" Type="http://schemas.openxmlformats.org/officeDocument/2006/relationships/hyperlink" Target="https://www.bibliotekerne.via.dk/sites/default/files/ophavsret-brochure-studerende.pdf" TargetMode="External"/><Relationship Id="rId4" Type="http://schemas.openxmlformats.org/officeDocument/2006/relationships/hyperlink" Target="https://libguides.cbs.dk/ophavsret" TargetMode="External"/><Relationship Id="rId9" Type="http://schemas.openxmlformats.org/officeDocument/2006/relationships/hyperlink" Target="https://www.ucnbib.dk/da/page/ophavsre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b@aub.aau.dk" TargetMode="External"/><Relationship Id="rId2" Type="http://schemas.openxmlformats.org/officeDocument/2006/relationships/hyperlink" Target="mailto:bela@kp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56426"/>
            <a:ext cx="8825658" cy="3329581"/>
          </a:xfrm>
        </p:spPr>
        <p:txBody>
          <a:bodyPr/>
          <a:lstStyle/>
          <a:p>
            <a:r>
              <a:rPr lang="da-DK" dirty="0" smtClean="0"/>
              <a:t>OPHAVSRETSLIGE</a:t>
            </a:r>
            <a:br>
              <a:rPr lang="da-DK" dirty="0" smtClean="0"/>
            </a:br>
            <a:r>
              <a:rPr lang="da-DK" dirty="0" smtClean="0"/>
              <a:t>AFTALER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smtClean="0"/>
              <a:t>Bente Larsen (KP)</a:t>
            </a:r>
          </a:p>
          <a:p>
            <a:r>
              <a:rPr lang="da-DK" dirty="0" smtClean="0"/>
              <a:t>&amp;</a:t>
            </a:r>
          </a:p>
          <a:p>
            <a:r>
              <a:rPr lang="da-DK" dirty="0" smtClean="0"/>
              <a:t>Jesper Bendix (AUB)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VISDA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16" y="2156333"/>
            <a:ext cx="6412972" cy="419576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77" y="1304915"/>
            <a:ext cx="1152263" cy="518518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Vær </a:t>
            </a:r>
            <a:r>
              <a:rPr lang="da-DK" dirty="0" smtClean="0"/>
              <a:t>opmærksom på, at ophavsretten i VISDA aftalen ”kun” gælder for billeder, der ikke bliver offentliggjort uden for institutionens domæne.</a:t>
            </a:r>
          </a:p>
          <a:p>
            <a:r>
              <a:rPr lang="da-DK" dirty="0" smtClean="0"/>
              <a:t>Studerende skal være opmærksomme på, hvilke billeder, de kopierer ind i deres opgaver, og hvor opgaverne bliver lagret/offentliggjort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Colourbox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 smtClean="0"/>
              <a:t>Colourbox</a:t>
            </a:r>
            <a:r>
              <a:rPr lang="da-DK" dirty="0" smtClean="0"/>
              <a:t> er </a:t>
            </a:r>
            <a:r>
              <a:rPr lang="da-DK" dirty="0"/>
              <a:t>et stort billedarkiv, </a:t>
            </a:r>
            <a:r>
              <a:rPr lang="da-DK" dirty="0" smtClean="0"/>
              <a:t>man kan købe </a:t>
            </a:r>
            <a:r>
              <a:rPr lang="da-DK" dirty="0"/>
              <a:t>sig adgang til. </a:t>
            </a:r>
            <a:r>
              <a:rPr lang="da-DK" dirty="0" smtClean="0"/>
              <a:t>Det er muligt for en virksomhed at alle </a:t>
            </a:r>
            <a:r>
              <a:rPr lang="da-DK" dirty="0"/>
              <a:t>ansatte med behov kan få fuld adgang, og alle studerende kan få adgang til 30 gratis </a:t>
            </a:r>
            <a:r>
              <a:rPr lang="da-DK" dirty="0" err="1"/>
              <a:t>downloads</a:t>
            </a:r>
            <a:r>
              <a:rPr lang="da-DK" dirty="0"/>
              <a:t> på </a:t>
            </a:r>
            <a:r>
              <a:rPr lang="da-DK" dirty="0" err="1"/>
              <a:t>Colourbox</a:t>
            </a:r>
            <a:r>
              <a:rPr lang="da-DK" dirty="0"/>
              <a:t> . Vær også her opmærksom på særlige regler, der er forbundet med </a:t>
            </a:r>
            <a:r>
              <a:rPr lang="da-DK" dirty="0" smtClean="0"/>
              <a:t>brug.</a:t>
            </a:r>
            <a:endParaRPr lang="da-DK" dirty="0"/>
          </a:p>
          <a:p>
            <a:r>
              <a:rPr lang="da-DK" dirty="0"/>
              <a:t>For alle billeder gælder:</a:t>
            </a:r>
          </a:p>
          <a:p>
            <a:r>
              <a:rPr lang="da-DK" dirty="0"/>
              <a:t>Husk kun at anvende billeder, du har tilladelse til at bruge.</a:t>
            </a:r>
          </a:p>
          <a:p>
            <a:r>
              <a:rPr lang="da-DK" dirty="0"/>
              <a:t>Krediter altid fotografen.</a:t>
            </a:r>
          </a:p>
          <a:p>
            <a:pPr lvl="1"/>
            <a:r>
              <a:rPr lang="da-DK" dirty="0"/>
              <a:t>Hvis du har brugt et </a:t>
            </a:r>
            <a:r>
              <a:rPr lang="da-DK" dirty="0" smtClean="0"/>
              <a:t>foto</a:t>
            </a:r>
            <a:r>
              <a:rPr lang="da-DK" dirty="0"/>
              <a:t>, skriver du under billedet:</a:t>
            </a:r>
            <a:br>
              <a:rPr lang="da-DK" dirty="0"/>
            </a:br>
            <a:r>
              <a:rPr lang="da-DK" dirty="0"/>
              <a:t>Foto: "Navn på </a:t>
            </a:r>
            <a:r>
              <a:rPr lang="da-DK" dirty="0" smtClean="0"/>
              <a:t>fotograf"</a:t>
            </a:r>
            <a:endParaRPr lang="da-DK" dirty="0"/>
          </a:p>
          <a:p>
            <a:pPr lvl="1"/>
            <a:r>
              <a:rPr lang="da-DK" dirty="0"/>
              <a:t>Hvis du har brugt et </a:t>
            </a:r>
            <a:r>
              <a:rPr lang="da-DK" dirty="0" err="1"/>
              <a:t>Colourbox</a:t>
            </a:r>
            <a:r>
              <a:rPr lang="da-DK" dirty="0"/>
              <a:t> billede, skriver du under billedet:</a:t>
            </a:r>
            <a:br>
              <a:rPr lang="da-DK" dirty="0"/>
            </a:br>
            <a:r>
              <a:rPr lang="da-DK" dirty="0"/>
              <a:t>Foto: Colourbox.dk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formidler institutionerne ophavsretten?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554703"/>
              </p:ext>
            </p:extLst>
          </p:nvPr>
        </p:nvGraphicFramePr>
        <p:xfrm>
          <a:off x="1103313" y="2052638"/>
          <a:ext cx="10152516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01">
                  <a:extLst>
                    <a:ext uri="{9D8B030D-6E8A-4147-A177-3AD203B41FA5}">
                      <a16:colId xmlns:a16="http://schemas.microsoft.com/office/drawing/2014/main" val="2263399629"/>
                    </a:ext>
                  </a:extLst>
                </a:gridCol>
                <a:gridCol w="8447315">
                  <a:extLst>
                    <a:ext uri="{9D8B030D-6E8A-4147-A177-3AD203B41FA5}">
                      <a16:colId xmlns:a16="http://schemas.microsoft.com/office/drawing/2014/main" val="2632887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Institution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URL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8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AU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hlinkClick r:id="rId2"/>
                        </a:rPr>
                        <a:t>https://typo3.au.dk/vejledninger/indhold_paa_sider/ophavsret/</a:t>
                      </a:r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KU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hlinkClick r:id="rId3"/>
                        </a:rPr>
                        <a:t>https://kub.ku.dk/brug-biblioteket/forskere/ophavsret/</a:t>
                      </a:r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CBS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hlinkClick r:id="rId4"/>
                        </a:rPr>
                        <a:t>https://libguides.cbs.dk/ophavsret</a:t>
                      </a:r>
                      <a:r>
                        <a:rPr lang="da-DK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9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DTU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hlinkClick r:id="rId5"/>
                        </a:rPr>
                        <a:t>https://www.bibliotek.dtu.dk/servicemenu/publicer/ophavsret</a:t>
                      </a:r>
                      <a:r>
                        <a:rPr lang="da-DK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3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SDUB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hlinkClick r:id="rId6"/>
                        </a:rPr>
                        <a:t>https://libguides.sdu.dk/ophavsret</a:t>
                      </a:r>
                      <a:r>
                        <a:rPr lang="da-DK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2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AAU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hlinkClick r:id="rId7"/>
                        </a:rPr>
                        <a:t>https://www.ophavsret.aau.dk/</a:t>
                      </a:r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1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hlinkClick r:id="rId8"/>
                        </a:rPr>
                        <a:t>https://phbibliotek.dk/kp/forskningsservice/ophavsret</a:t>
                      </a:r>
                      <a:r>
                        <a:rPr lang="da-DK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6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UCN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hlinkClick r:id="rId9"/>
                        </a:rPr>
                        <a:t>https://www.ucnbib.dk/da/page/ophavsret</a:t>
                      </a:r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5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VIA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hlinkClick r:id="rId10"/>
                        </a:rPr>
                        <a:t>https://www.bibliotekerne.via.dk/sites/default/files/ophavsret-brochure-studerende.pdf</a:t>
                      </a:r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23181"/>
                  </a:ext>
                </a:extLst>
              </a:tr>
            </a:tbl>
          </a:graphicData>
        </a:graphic>
      </p:graphicFrame>
      <p:pic>
        <p:nvPicPr>
          <p:cNvPr id="5" name="Billed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 aftale med Copydan på vej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Flere universiteter har beklaget sig over prisen på deres aftaler, hvorfor man fra </a:t>
            </a:r>
            <a:r>
              <a:rPr lang="da-DK" dirty="0" err="1" smtClean="0"/>
              <a:t>Copydans</a:t>
            </a:r>
            <a:r>
              <a:rPr lang="da-DK" dirty="0" smtClean="0"/>
              <a:t> side så </a:t>
            </a:r>
            <a:r>
              <a:rPr lang="da-DK" dirty="0" smtClean="0"/>
              <a:t>er i </a:t>
            </a:r>
            <a:r>
              <a:rPr lang="da-DK" dirty="0" smtClean="0"/>
              <a:t>gang med at lave en ny aftale - baseret på forbrug målt på enkelte statiske udtræk fra </a:t>
            </a:r>
            <a:r>
              <a:rPr lang="da-DK" dirty="0" err="1" smtClean="0"/>
              <a:t>univeratieterne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Licenser og ophavsretten?</a:t>
            </a:r>
            <a:br>
              <a:rPr lang="da-DK" dirty="0" smtClean="0"/>
            </a:br>
            <a:r>
              <a:rPr lang="da-DK" sz="1400" dirty="0" smtClean="0"/>
              <a:t> </a:t>
            </a:r>
            <a:br>
              <a:rPr lang="da-DK" sz="1400" dirty="0" smtClean="0"/>
            </a:br>
            <a:r>
              <a:rPr lang="da-DK" sz="1400" dirty="0" smtClean="0"/>
              <a:t>Eksempel </a:t>
            </a:r>
            <a:r>
              <a:rPr lang="da-DK" sz="1400" dirty="0"/>
              <a:t>på, hvad et bibliotek stiller </a:t>
            </a:r>
            <a:r>
              <a:rPr lang="da-DK" sz="1400" dirty="0" smtClean="0"/>
              <a:t>af </a:t>
            </a:r>
            <a:r>
              <a:rPr lang="da-DK" sz="1400" dirty="0"/>
              <a:t>ønsker til et forlag </a:t>
            </a:r>
            <a:r>
              <a:rPr lang="da-DK" sz="1400" dirty="0" smtClean="0"/>
              <a:t>i forbindelse med </a:t>
            </a:r>
            <a:r>
              <a:rPr lang="da-DK" sz="1400" dirty="0"/>
              <a:t>oprettelse af en kontrakt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da-DK" dirty="0" smtClean="0"/>
              <a:t>Digital </a:t>
            </a:r>
            <a:r>
              <a:rPr lang="da-DK" dirty="0"/>
              <a:t>/ trykt </a:t>
            </a:r>
            <a:r>
              <a:rPr lang="da-DK" dirty="0" smtClean="0"/>
              <a:t>kopiering</a:t>
            </a:r>
            <a:endParaRPr lang="da-DK" dirty="0"/>
          </a:p>
          <a:p>
            <a:r>
              <a:rPr lang="da-DK" dirty="0"/>
              <a:t>Videnskabelig </a:t>
            </a:r>
            <a:r>
              <a:rPr lang="da-DK" dirty="0" smtClean="0"/>
              <a:t>dokumentudveksling</a:t>
            </a:r>
            <a:endParaRPr lang="da-DK" dirty="0"/>
          </a:p>
          <a:p>
            <a:r>
              <a:rPr lang="da-DK" dirty="0" smtClean="0"/>
              <a:t>Fjernlån</a:t>
            </a:r>
            <a:endParaRPr lang="da-DK" dirty="0"/>
          </a:p>
          <a:p>
            <a:r>
              <a:rPr lang="da-DK" dirty="0"/>
              <a:t>Kursus </a:t>
            </a:r>
            <a:r>
              <a:rPr lang="da-DK" dirty="0" smtClean="0"/>
              <a:t>materiale</a:t>
            </a:r>
            <a:endParaRPr lang="da-DK" dirty="0"/>
          </a:p>
          <a:p>
            <a:r>
              <a:rPr lang="da-DK" dirty="0" smtClean="0"/>
              <a:t>Adgangstilladelse</a:t>
            </a:r>
            <a:endParaRPr lang="da-DK" dirty="0"/>
          </a:p>
          <a:p>
            <a:r>
              <a:rPr lang="da-DK" dirty="0" smtClean="0"/>
              <a:t>Fjernadgang</a:t>
            </a:r>
            <a:endParaRPr lang="da-DK" dirty="0"/>
          </a:p>
          <a:p>
            <a:r>
              <a:rPr lang="da-DK" dirty="0"/>
              <a:t>Godkendte </a:t>
            </a:r>
            <a:r>
              <a:rPr lang="da-DK" dirty="0" smtClean="0"/>
              <a:t>brugere</a:t>
            </a:r>
            <a:br>
              <a:rPr lang="da-DK" dirty="0" smtClean="0"/>
            </a:br>
            <a:r>
              <a:rPr lang="da-DK" dirty="0" smtClean="0"/>
              <a:t>inkl</a:t>
            </a:r>
            <a:r>
              <a:rPr lang="da-DK" dirty="0"/>
              <a:t>. </a:t>
            </a:r>
            <a:r>
              <a:rPr lang="da-DK" dirty="0" err="1"/>
              <a:t>Walk</a:t>
            </a:r>
            <a:r>
              <a:rPr lang="da-DK" dirty="0"/>
              <a:t>-in </a:t>
            </a:r>
            <a:r>
              <a:rPr lang="da-DK" dirty="0" err="1"/>
              <a:t>users</a:t>
            </a:r>
            <a:r>
              <a:rPr lang="da-DK" dirty="0"/>
              <a:t> (forpligtigelser pga. offentligt bibliotek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/>
              <a:t>Samtidige </a:t>
            </a:r>
            <a:r>
              <a:rPr lang="da-DK" dirty="0" smtClean="0"/>
              <a:t>brugere</a:t>
            </a:r>
            <a:endParaRPr lang="da-DK" dirty="0"/>
          </a:p>
          <a:p>
            <a:r>
              <a:rPr lang="da-DK" dirty="0"/>
              <a:t>Opsigelse af trykt </a:t>
            </a:r>
            <a:r>
              <a:rPr lang="da-DK" dirty="0" smtClean="0"/>
              <a:t>tidsskrift</a:t>
            </a:r>
            <a:endParaRPr lang="da-DK" dirty="0"/>
          </a:p>
          <a:p>
            <a:r>
              <a:rPr lang="da-DK" dirty="0" smtClean="0"/>
              <a:t>Langtidsopbevaring</a:t>
            </a:r>
            <a:endParaRPr lang="da-DK" dirty="0"/>
          </a:p>
          <a:p>
            <a:r>
              <a:rPr lang="da-DK" dirty="0"/>
              <a:t>Lokal kopi til </a:t>
            </a:r>
            <a:r>
              <a:rPr lang="da-DK" dirty="0" smtClean="0"/>
              <a:t>langtidsbevaring</a:t>
            </a:r>
            <a:endParaRPr lang="da-DK" dirty="0"/>
          </a:p>
          <a:p>
            <a:r>
              <a:rPr lang="da-DK" dirty="0" smtClean="0"/>
              <a:t>Udtrædelsesbetingelser</a:t>
            </a:r>
            <a:endParaRPr lang="da-DK" dirty="0"/>
          </a:p>
          <a:p>
            <a:r>
              <a:rPr lang="da-DK" dirty="0"/>
              <a:t>Statistik </a:t>
            </a:r>
          </a:p>
          <a:p>
            <a:r>
              <a:rPr lang="da-DK" dirty="0"/>
              <a:t>Tekst – og data </a:t>
            </a:r>
            <a:r>
              <a:rPr lang="da-DK" dirty="0" err="1" smtClean="0"/>
              <a:t>mining</a:t>
            </a:r>
            <a:endParaRPr lang="da-DK" dirty="0"/>
          </a:p>
          <a:p>
            <a:r>
              <a:rPr lang="en-US" dirty="0"/>
              <a:t>Open access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7775" indent="619125"/>
            <a:r>
              <a:rPr lang="da-DK" dirty="0" smtClean="0"/>
              <a:t>Bente Larsen:</a:t>
            </a:r>
          </a:p>
          <a:p>
            <a:pPr marL="2517775" indent="619125">
              <a:buNone/>
            </a:pPr>
            <a:r>
              <a:rPr lang="da-DK" dirty="0" smtClean="0"/>
              <a:t>		Københavns Professionshøjskole</a:t>
            </a:r>
          </a:p>
          <a:p>
            <a:pPr marL="2517775" indent="619125">
              <a:buNone/>
            </a:pPr>
            <a:r>
              <a:rPr lang="da-DK" dirty="0" smtClean="0"/>
              <a:t>		Mail: </a:t>
            </a:r>
            <a:r>
              <a:rPr lang="da-DK" dirty="0" smtClean="0">
                <a:hlinkClick r:id="rId2"/>
              </a:rPr>
              <a:t>bela@kp.dk</a:t>
            </a:r>
            <a:r>
              <a:rPr lang="da-DK" dirty="0" smtClean="0"/>
              <a:t> </a:t>
            </a:r>
          </a:p>
          <a:p>
            <a:pPr marL="2517775" indent="619125">
              <a:buNone/>
            </a:pPr>
            <a:r>
              <a:rPr lang="da-DK" dirty="0" smtClean="0"/>
              <a:t>		Telefon: 51 63 24 82</a:t>
            </a:r>
          </a:p>
          <a:p>
            <a:pPr marL="2517775" indent="619125"/>
            <a:endParaRPr lang="da-DK" dirty="0"/>
          </a:p>
          <a:p>
            <a:pPr marL="2517775" indent="619125"/>
            <a:r>
              <a:rPr lang="da-DK" dirty="0" smtClean="0"/>
              <a:t>Jesper Bendix</a:t>
            </a:r>
          </a:p>
          <a:p>
            <a:pPr marL="2517775" indent="619125">
              <a:buNone/>
            </a:pPr>
            <a:r>
              <a:rPr lang="da-DK" dirty="0" smtClean="0"/>
              <a:t>		Aalborg Universitetsbibliotek</a:t>
            </a:r>
          </a:p>
          <a:p>
            <a:pPr marL="2517775" indent="619125">
              <a:buNone/>
            </a:pPr>
            <a:r>
              <a:rPr lang="da-DK" dirty="0" smtClean="0"/>
              <a:t>		Mail: </a:t>
            </a:r>
            <a:r>
              <a:rPr lang="da-DK" dirty="0" smtClean="0">
                <a:hlinkClick r:id="rId3"/>
              </a:rPr>
              <a:t>jb@aub.aau.dk</a:t>
            </a:r>
            <a:endParaRPr lang="da-DK" dirty="0" smtClean="0"/>
          </a:p>
          <a:p>
            <a:pPr marL="2517775" indent="619125">
              <a:buNone/>
            </a:pPr>
            <a:r>
              <a:rPr lang="da-DK" dirty="0" smtClean="0"/>
              <a:t>		Telefon: 23 62 10 37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8215"/>
          </a:xfrm>
        </p:spPr>
        <p:txBody>
          <a:bodyPr/>
          <a:lstStyle/>
          <a:p>
            <a:r>
              <a:rPr lang="da-DK" dirty="0" smtClean="0"/>
              <a:t>Hvor er aftalerne placeret</a:t>
            </a:r>
            <a:r>
              <a:rPr lang="da-DK" dirty="0"/>
              <a:t/>
            </a:r>
            <a:br>
              <a:rPr lang="da-DK" dirty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>		</a:t>
            </a:r>
            <a:r>
              <a:rPr lang="da-DK" sz="3200" dirty="0" smtClean="0"/>
              <a:t>www.copydan.dk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66" y="2354926"/>
            <a:ext cx="6707909" cy="432068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Tekst &amp; Node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818" y="1614488"/>
            <a:ext cx="1076690" cy="419576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381250" y="1614488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Alle biblioteker har en aftale?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2243400"/>
            <a:ext cx="8496300" cy="307154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138" y="197963"/>
            <a:ext cx="6403731" cy="649005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816" y="188535"/>
            <a:ext cx="6433339" cy="641022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515" y="75543"/>
            <a:ext cx="5844619" cy="666541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880" y="197963"/>
            <a:ext cx="5486400" cy="654864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116" y="311723"/>
            <a:ext cx="5336470" cy="606865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institutioners aftaler: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7492"/>
              </p:ext>
            </p:extLst>
          </p:nvPr>
        </p:nvGraphicFramePr>
        <p:xfrm>
          <a:off x="1103313" y="2052638"/>
          <a:ext cx="7493933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438">
                  <a:extLst>
                    <a:ext uri="{9D8B030D-6E8A-4147-A177-3AD203B41FA5}">
                      <a16:colId xmlns:a16="http://schemas.microsoft.com/office/drawing/2014/main" val="3281135999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3844396044"/>
                    </a:ext>
                  </a:extLst>
                </a:gridCol>
                <a:gridCol w="122436">
                  <a:extLst>
                    <a:ext uri="{9D8B030D-6E8A-4147-A177-3AD203B41FA5}">
                      <a16:colId xmlns:a16="http://schemas.microsoft.com/office/drawing/2014/main" val="554975147"/>
                    </a:ext>
                  </a:extLst>
                </a:gridCol>
                <a:gridCol w="1178463">
                  <a:extLst>
                    <a:ext uri="{9D8B030D-6E8A-4147-A177-3AD203B41FA5}">
                      <a16:colId xmlns:a16="http://schemas.microsoft.com/office/drawing/2014/main" val="508868799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3329475602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4094597108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333883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AU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KU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CBS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DTU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AAU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2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Kopier</a:t>
                      </a:r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50 sider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50 sider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50 sider</a:t>
                      </a:r>
                      <a:endParaRPr lang="da-D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50 sider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50 sider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69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Pris/stå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486,60</a:t>
                      </a:r>
                      <a:endParaRPr lang="da-DK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486,37</a:t>
                      </a:r>
                      <a:endParaRPr lang="da-DK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310,47</a:t>
                      </a:r>
                      <a:endParaRPr lang="da-D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521,28</a:t>
                      </a:r>
                      <a:endParaRPr lang="da-D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349,20</a:t>
                      </a:r>
                      <a:endParaRPr lang="da-DK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97986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46C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8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KP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UCN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VIA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346C6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9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Kopier</a:t>
                      </a:r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30 sider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30 sider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20% eller</a:t>
                      </a:r>
                    </a:p>
                    <a:p>
                      <a:pPr algn="ctr"/>
                      <a:r>
                        <a:rPr lang="da-DK" sz="1200" dirty="0" smtClean="0"/>
                        <a:t>max 30 sider</a:t>
                      </a: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46C6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Pris/stå</a:t>
                      </a:r>
                      <a:endParaRPr lang="da-DK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451,43</a:t>
                      </a:r>
                      <a:endParaRPr lang="da-DK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451,43</a:t>
                      </a:r>
                      <a:endParaRPr lang="da-D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285,48 (HKE)</a:t>
                      </a:r>
                    </a:p>
                    <a:p>
                      <a:pPr algn="ctr"/>
                      <a:r>
                        <a:rPr lang="da-DK" sz="1200" dirty="0" smtClean="0"/>
                        <a:t>321,59 (TMH)</a:t>
                      </a:r>
                    </a:p>
                    <a:p>
                      <a:pPr algn="ctr"/>
                      <a:r>
                        <a:rPr lang="da-DK" sz="1200" dirty="0" smtClean="0"/>
                        <a:t>314,59</a:t>
                      </a:r>
                      <a:r>
                        <a:rPr lang="da-DK" sz="1200" baseline="0" dirty="0" smtClean="0"/>
                        <a:t> (HF)</a:t>
                      </a:r>
                      <a:endParaRPr lang="da-DK" sz="1200" dirty="0" smtClean="0"/>
                    </a:p>
                    <a:p>
                      <a:pPr algn="ctr"/>
                      <a:r>
                        <a:rPr lang="da-DK" sz="1200" dirty="0" smtClean="0"/>
                        <a:t>451,43 (ØVR.)</a:t>
                      </a:r>
                      <a:endParaRPr lang="da-DK" sz="12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95C5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59094"/>
                  </a:ext>
                </a:extLst>
              </a:tr>
            </a:tbl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17" y="6035041"/>
            <a:ext cx="1541701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73DEE90682CC47BD2D9AC8C9F7CB92" ma:contentTypeVersion="11" ma:contentTypeDescription="Opret et nyt dokument." ma:contentTypeScope="" ma:versionID="7ae8a27f27bde6efadbe0e2e5d47de4d">
  <xsd:schema xmlns:xsd="http://www.w3.org/2001/XMLSchema" xmlns:xs="http://www.w3.org/2001/XMLSchema" xmlns:p="http://schemas.microsoft.com/office/2006/metadata/properties" xmlns:ns3="6923449c-7a53-40c2-a20d-c97f2c9d85f0" xmlns:ns4="c5e9f425-d750-4535-889e-48d4812f0284" targetNamespace="http://schemas.microsoft.com/office/2006/metadata/properties" ma:root="true" ma:fieldsID="ed51d47d5958b21ec3037c26c7c48432" ns3:_="" ns4:_="">
    <xsd:import namespace="6923449c-7a53-40c2-a20d-c97f2c9d85f0"/>
    <xsd:import namespace="c5e9f425-d750-4535-889e-48d4812f02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3449c-7a53-40c2-a20d-c97f2c9d85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9f425-d750-4535-889e-48d4812f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9600E-1A2E-4980-A7E7-1C18384726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77D8E7-471F-45F6-8183-39DC56C680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5e9f425-d750-4535-889e-48d4812f0284"/>
    <ds:schemaRef ds:uri="6923449c-7a53-40c2-a20d-c97f2c9d85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D61428-0150-4D00-AE47-C1C4205AC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3449c-7a53-40c2-a20d-c97f2c9d85f0"/>
    <ds:schemaRef ds:uri="c5e9f425-d750-4535-889e-48d4812f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690</TotalTime>
  <Words>362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OPHAVSRETSLIGE AFTALER</vt:lpstr>
      <vt:lpstr>Hvor er aftalerne placeret    www.copydan.dk</vt:lpstr>
      <vt:lpstr>Tekst &amp; Node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Eksempler på institutioners aftaler:</vt:lpstr>
      <vt:lpstr>VISDA</vt:lpstr>
      <vt:lpstr>PowerPoint-præsentation</vt:lpstr>
      <vt:lpstr>Colourbox </vt:lpstr>
      <vt:lpstr>Hvordan formidler institutionerne ophavsretten?</vt:lpstr>
      <vt:lpstr>Ny aftale med Copydan på vej</vt:lpstr>
      <vt:lpstr>Licenser og ophavsretten?   Eksempel på, hvad et bibliotek stiller af ønsker til et forlag i forbindelse med oprettelse af en kontrakt</vt:lpstr>
      <vt:lpstr>Spørgsmål?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OPHAVSRETSLIGE AFTALER</dc:title>
  <dc:creator>Jesper Bendix</dc:creator>
  <cp:lastModifiedBy>Jesper Bendix</cp:lastModifiedBy>
  <cp:revision>31</cp:revision>
  <cp:lastPrinted>2019-10-29T14:04:25Z</cp:lastPrinted>
  <dcterms:created xsi:type="dcterms:W3CDTF">2019-08-22T09:33:28Z</dcterms:created>
  <dcterms:modified xsi:type="dcterms:W3CDTF">2019-11-04T07:43:33Z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0x010100E473DEE90682CC47BD2D9AC8C9F7CB92</vt:lpwstr>
  </property>
</Properties>
</file>