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661" r:id="rId3"/>
  </p:sldMasterIdLst>
  <p:notesMasterIdLst>
    <p:notesMasterId r:id="rId14"/>
  </p:notesMasterIdLst>
  <p:sldIdLst>
    <p:sldId id="279" r:id="rId4"/>
    <p:sldId id="256" r:id="rId5"/>
    <p:sldId id="362" r:id="rId6"/>
    <p:sldId id="351" r:id="rId7"/>
    <p:sldId id="359" r:id="rId8"/>
    <p:sldId id="360" r:id="rId9"/>
    <p:sldId id="335" r:id="rId10"/>
    <p:sldId id="358" r:id="rId11"/>
    <p:sldId id="361" r:id="rId12"/>
    <p:sldId id="364" r:id="rId13"/>
  </p:sldIdLst>
  <p:sldSz cx="12192000" cy="6858000"/>
  <p:notesSz cx="6858000" cy="9144000"/>
  <p:defaultTextStyle>
    <a:defPPr>
      <a:defRPr lang="en-NO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82"/>
    <a:srgbClr val="00313D"/>
    <a:srgbClr val="0F0035"/>
    <a:srgbClr val="6F4DFA"/>
    <a:srgbClr val="36374B"/>
    <a:srgbClr val="FFFFFF"/>
    <a:srgbClr val="F3F1FE"/>
    <a:srgbClr val="E7E9EA"/>
    <a:srgbClr val="1E4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4713"/>
  </p:normalViewPr>
  <p:slideViewPr>
    <p:cSldViewPr snapToGrid="0" snapToObjects="1">
      <p:cViewPr varScale="1">
        <p:scale>
          <a:sx n="81" d="100"/>
          <a:sy n="81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A2E66-60DB-CC4A-8598-3B566D20CEC2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A225-59FE-3A42-9561-AF6DC532E4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01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709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D124-505D-C349-8F55-A715D3B3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31" y="2642570"/>
            <a:ext cx="9144000" cy="1118255"/>
          </a:xfrm>
        </p:spPr>
        <p:txBody>
          <a:bodyPr anchor="ctr">
            <a:spAutoFit/>
          </a:bodyPr>
          <a:lstStyle>
            <a:lvl1pPr algn="l">
              <a:lnSpc>
                <a:spcPts val="8000"/>
              </a:lnSpc>
              <a:defRPr sz="7200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/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chemeClr val="bg1"/>
                </a:solidFill>
              </a:defRPr>
            </a:lvl1pPr>
          </a:lstStyle>
          <a:p>
            <a:endParaRPr lang="nb-NO" sz="95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80"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sz="88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948EE2-5804-804A-9B01-66E39999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387" y="3218688"/>
            <a:ext cx="4211332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1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557197"/>
            <a:ext cx="3740151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66" y="2480471"/>
            <a:ext cx="3740151" cy="1500187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FF3BE07-1234-4548-BE64-C8D143A24A2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248479"/>
            <a:ext cx="5848746" cy="6361043"/>
          </a:xfrm>
          <a:prstGeom prst="roundRect">
            <a:avLst>
              <a:gd name="adj" fmla="val 398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08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441" y="1557197"/>
            <a:ext cx="3740151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4441" y="2480471"/>
            <a:ext cx="3740151" cy="1500187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1EADAD-2B78-5649-9368-B1C07084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300" y="6355930"/>
            <a:ext cx="2743200" cy="365125"/>
          </a:xfrm>
        </p:spPr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20FEE-EF50-AF41-914E-BCDD248E27E3}"/>
              </a:ext>
            </a:extLst>
          </p:cNvPr>
          <p:cNvSpPr/>
          <p:nvPr userDrawn="1"/>
        </p:nvSpPr>
        <p:spPr>
          <a:xfrm>
            <a:off x="148590" y="114300"/>
            <a:ext cx="1280160" cy="46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FF3BE07-1234-4548-BE64-C8D143A24A2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51460" y="248479"/>
            <a:ext cx="5848746" cy="6361043"/>
          </a:xfrm>
          <a:prstGeom prst="roundRect">
            <a:avLst>
              <a:gd name="adj" fmla="val 398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36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7954B7-43AB-F543-90DB-923BDD9C6CFE}"/>
              </a:ext>
            </a:extLst>
          </p:cNvPr>
          <p:cNvSpPr/>
          <p:nvPr userDrawn="1"/>
        </p:nvSpPr>
        <p:spPr>
          <a:xfrm>
            <a:off x="122400" y="108000"/>
            <a:ext cx="13032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FF3BE07-1234-4548-BE64-C8D143A24A2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50521" y="248479"/>
            <a:ext cx="11694225" cy="6361043"/>
          </a:xfrm>
          <a:prstGeom prst="roundRect">
            <a:avLst>
              <a:gd name="adj" fmla="val 398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272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7954B7-43AB-F543-90DB-923BDD9C6CFE}"/>
              </a:ext>
            </a:extLst>
          </p:cNvPr>
          <p:cNvSpPr/>
          <p:nvPr userDrawn="1"/>
        </p:nvSpPr>
        <p:spPr>
          <a:xfrm>
            <a:off x="122400" y="108000"/>
            <a:ext cx="13032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BC725E-EC08-234C-BE54-4CD6FFF02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188" cy="6858000"/>
          </a:xfrm>
        </p:spPr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08414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074213"/>
            <a:ext cx="5012896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66" y="2004751"/>
            <a:ext cx="5012896" cy="3619015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765750-67AB-AA46-844F-FB46FAC1FA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55320" y="2004751"/>
            <a:ext cx="5012896" cy="3619015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76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557197"/>
            <a:ext cx="4852258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66" y="2480471"/>
            <a:ext cx="4852258" cy="2820332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9C6BEE-D986-DB41-AEE6-784E27E875D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41817" y="2480471"/>
            <a:ext cx="4852258" cy="2820332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09105CD-4F70-C848-AFBE-95F79F566E2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441817" y="1551217"/>
            <a:ext cx="4852258" cy="803381"/>
          </a:xfrm>
        </p:spPr>
        <p:txBody>
          <a:bodyPr anchor="b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0088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>
                <a:solidFill>
                  <a:schemeClr val="tx1"/>
                </a:solidFill>
              </a:defRPr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chemeClr val="tx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8237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4F4BB-043D-934D-857E-658A7EADBC00}"/>
              </a:ext>
            </a:extLst>
          </p:cNvPr>
          <p:cNvSpPr/>
          <p:nvPr userDrawn="1"/>
        </p:nvSpPr>
        <p:spPr>
          <a:xfrm>
            <a:off x="139337" y="182880"/>
            <a:ext cx="1314995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</p:spTree>
    <p:extLst>
      <p:ext uri="{BB962C8B-B14F-4D97-AF65-F5344CB8AC3E}">
        <p14:creationId xmlns:p14="http://schemas.microsoft.com/office/powerpoint/2010/main" val="39923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9BF7-DE79-1746-BC9A-4438286C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8" y="3006862"/>
            <a:ext cx="10515600" cy="558551"/>
          </a:xfrm>
        </p:spPr>
        <p:txBody>
          <a:bodyPr wrap="square">
            <a:spAutoFit/>
          </a:bodyPr>
          <a:lstStyle>
            <a:lvl1pPr>
              <a:lnSpc>
                <a:spcPts val="3960"/>
              </a:lnSpc>
              <a:defRPr sz="3051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5D0F-F0EC-314B-8CEB-837F0689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E328-6226-484A-88B2-1A70EC2B37DD}" type="datetime1">
              <a:rPr lang="nb-NO" smtClean="0"/>
              <a:t>17.10.2022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99CC-9B00-A946-99EF-2D0EE8B8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791B-34D6-7C46-A8C8-BD825909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1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D124-505D-C349-8F55-A715D3B3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31" y="2642570"/>
            <a:ext cx="9144000" cy="1118255"/>
          </a:xfrm>
        </p:spPr>
        <p:txBody>
          <a:bodyPr anchor="ctr">
            <a:spAutoFit/>
          </a:bodyPr>
          <a:lstStyle>
            <a:lvl1pPr algn="l">
              <a:lnSpc>
                <a:spcPts val="8000"/>
              </a:lnSpc>
              <a:defRPr sz="7200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/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chemeClr val="bg1"/>
                </a:solidFill>
              </a:defRPr>
            </a:lvl1pPr>
          </a:lstStyle>
          <a:p>
            <a:endParaRPr lang="nb-NO" sz="95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80"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sz="88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81B7E-8700-4046-9FB2-399A5E79C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828" y="3537300"/>
            <a:ext cx="4345171" cy="33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/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chemeClr val="bg1"/>
                </a:solidFill>
              </a:defRPr>
            </a:lvl1pPr>
          </a:lstStyle>
          <a:p>
            <a:endParaRPr lang="nb-NO" sz="95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087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4F4BB-043D-934D-857E-658A7EADBC00}"/>
              </a:ext>
            </a:extLst>
          </p:cNvPr>
          <p:cNvSpPr/>
          <p:nvPr userDrawn="1"/>
        </p:nvSpPr>
        <p:spPr>
          <a:xfrm>
            <a:off x="139337" y="182880"/>
            <a:ext cx="1314995" cy="365760"/>
          </a:xfrm>
          <a:prstGeom prst="rect">
            <a:avLst/>
          </a:prstGeom>
          <a:solidFill>
            <a:srgbClr val="0F0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</p:spTree>
    <p:extLst>
      <p:ext uri="{BB962C8B-B14F-4D97-AF65-F5344CB8AC3E}">
        <p14:creationId xmlns:p14="http://schemas.microsoft.com/office/powerpoint/2010/main" val="32695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9BF7-DE79-1746-BC9A-4438286C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8" y="3006862"/>
            <a:ext cx="10515600" cy="558551"/>
          </a:xfrm>
        </p:spPr>
        <p:txBody>
          <a:bodyPr wrap="square">
            <a:spAutoFit/>
          </a:bodyPr>
          <a:lstStyle>
            <a:lvl1pPr>
              <a:lnSpc>
                <a:spcPts val="3960"/>
              </a:lnSpc>
              <a:defRPr sz="3051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5D0F-F0EC-314B-8CEB-837F0689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E328-6226-484A-88B2-1A70EC2B37DD}" type="datetime1">
              <a:rPr lang="nb-NO" smtClean="0"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99CC-9B00-A946-99EF-2D0EE8B8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Hva sa 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EE261-D37F-E64E-9272-2A2504509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0690" y="3615517"/>
            <a:ext cx="5851309" cy="326205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791B-34D6-7C46-A8C8-BD825909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59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3EB4B-D15B-DD4E-8DCD-E517C7E33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1934" y="2893512"/>
            <a:ext cx="4554681" cy="3977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99BF7-DE79-1746-BC9A-4438286C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8" y="3006862"/>
            <a:ext cx="10515600" cy="558551"/>
          </a:xfrm>
        </p:spPr>
        <p:txBody>
          <a:bodyPr wrap="square">
            <a:spAutoFit/>
          </a:bodyPr>
          <a:lstStyle>
            <a:lvl1pPr>
              <a:lnSpc>
                <a:spcPts val="3960"/>
              </a:lnSpc>
              <a:defRPr sz="3051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5D0F-F0EC-314B-8CEB-837F0689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E328-6226-484A-88B2-1A70EC2B37DD}" type="datetime1">
              <a:rPr lang="nb-NO" smtClean="0"/>
              <a:t>17.10.2022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99CC-9B00-A946-99EF-2D0EE8B8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Hva sa 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791B-34D6-7C46-A8C8-BD825909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45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rgbClr val="0F0035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557192"/>
            <a:ext cx="3740151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49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CBA0-188B-C14A-A017-B9754A40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6474949E-565D-314B-B01F-A84E01FF8C56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341A-7EE3-CE46-99F3-87B0BE46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5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557197"/>
            <a:ext cx="3740151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66" y="2480471"/>
            <a:ext cx="3740151" cy="1500187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13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863D4B-545D-A248-97BD-DC592CF7E7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CDF73-6B9D-9846-BA77-541ED05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74DB8-22E5-354B-82BD-669D076C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FBECE-E443-264F-B01C-E233ACEB8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5251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fld id="{99F02D52-2CF8-7746-A2CB-14B9F5686F51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3FE3D-F24E-454C-B1B8-82C9D7972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5931"/>
            <a:ext cx="1985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tint val="75000"/>
                  </a:schemeClr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76CC-AE75-BA46-B750-CC2CE40F3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300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 dirty="0"/>
              <a:t>Slide </a:t>
            </a:r>
            <a:r>
              <a:rPr lang="nb-NO" dirty="0" err="1"/>
              <a:t>number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D73-A90F-3649-A8AC-AF348DACC5C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6702" y="261130"/>
            <a:ext cx="882831" cy="2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81" r:id="rId4"/>
    <p:sldLayoutId id="2147483683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863D4B-545D-A248-97BD-DC592CF7E7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4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CDF73-6B9D-9846-BA77-541ED05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74DB8-22E5-354B-82BD-669D076C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FBECE-E443-264F-B01C-E233ACEB8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5251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fld id="{99F02D52-2CF8-7746-A2CB-14B9F5686F51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3FE3D-F24E-454C-B1B8-82C9D7972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5931"/>
            <a:ext cx="1985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tint val="75000"/>
                  </a:schemeClr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76CC-AE75-BA46-B750-CC2CE40F3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300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 dirty="0"/>
              <a:t>Slide </a:t>
            </a:r>
            <a:r>
              <a:rPr lang="nb-NO" dirty="0" err="1"/>
              <a:t>number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D73-A90F-3649-A8AC-AF348DACC5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6702" y="261130"/>
            <a:ext cx="882831" cy="2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CDF73-6B9D-9846-BA77-541ED05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74DB8-22E5-354B-82BD-669D076C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FBECE-E443-264F-B01C-E233ACEB8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5251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fld id="{99F02D52-2CF8-7746-A2CB-14B9F5686F51}" type="datetime1">
              <a:rPr lang="nb-NO" smtClean="0"/>
              <a:pPr/>
              <a:t>17.10.2022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3FE3D-F24E-454C-B1B8-82C9D7972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5931"/>
            <a:ext cx="1985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76CC-AE75-BA46-B750-CC2CE40F3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300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 dirty="0"/>
              <a:t>Slide </a:t>
            </a:r>
            <a:r>
              <a:rPr lang="nb-NO" dirty="0" err="1"/>
              <a:t>number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B4A19-F42F-BE4E-9F80-93FB0E06119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65217" y="259565"/>
            <a:ext cx="884006" cy="2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99" r:id="rId3"/>
    <p:sldLayoutId id="2147483705" r:id="rId4"/>
    <p:sldLayoutId id="2147483704" r:id="rId5"/>
    <p:sldLayoutId id="2147483712" r:id="rId6"/>
    <p:sldLayoutId id="2147483698" r:id="rId7"/>
    <p:sldLayoutId id="2147483697" r:id="rId8"/>
    <p:sldLayoutId id="2147483662" r:id="rId9"/>
    <p:sldLayoutId id="2147483711" r:id="rId1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penscience.no/publisering/avtaler-om-apen-publiser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github.com/openscience-no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ns.aasheim@sikt.n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C97D72-EBEB-C648-A836-D025BAEFA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846" y="3049417"/>
            <a:ext cx="2848311" cy="759169"/>
          </a:xfrm>
          <a:prstGeom prst="rect">
            <a:avLst/>
          </a:prstGeom>
        </p:spPr>
      </p:pic>
      <p:pic>
        <p:nvPicPr>
          <p:cNvPr id="12" name="Lys_1" descr="Lys_1">
            <a:hlinkClick r:id="" action="ppaction://media"/>
            <a:extLst>
              <a:ext uri="{FF2B5EF4-FFF2-40B4-BE49-F238E27FC236}">
                <a16:creationId xmlns:a16="http://schemas.microsoft.com/office/drawing/2014/main" id="{FF564D18-27B7-C245-B67D-82E630B7B4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9546-D6AE-3BF9-02B2-93D4B43B8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857" y="1484876"/>
            <a:ext cx="8601948" cy="1064907"/>
          </a:xfrm>
        </p:spPr>
        <p:txBody>
          <a:bodyPr/>
          <a:lstStyle/>
          <a:p>
            <a:r>
              <a:rPr lang="nb-NO" sz="6000" dirty="0" err="1"/>
              <a:t>Thank</a:t>
            </a:r>
            <a:r>
              <a:rPr lang="nb-NO" sz="6000" dirty="0"/>
              <a:t> </a:t>
            </a:r>
            <a:r>
              <a:rPr lang="nb-NO" sz="6000" dirty="0" err="1"/>
              <a:t>you</a:t>
            </a:r>
            <a:endParaRPr lang="nb-NO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9E39-898D-EBFB-2A51-2733AFC0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ffer" pitchFamily="2" charset="77"/>
                <a:ea typeface="+mn-ea"/>
              </a:rPr>
              <a:t>IA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0F4FD-DADF-EAD2-8B24-04254A2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FD7BC-D517-AC45-90D9-8082FCA56916}" type="slidenum">
              <a:rPr kumimoji="0" lang="nb-NO" sz="88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ffer" pitchFamily="2" charset="77"/>
                <a:ea typeface="+mn-ea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8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ffer" pitchFamily="2" charset="77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015C9-921B-3900-1F69-C62A268867D3}"/>
              </a:ext>
            </a:extLst>
          </p:cNvPr>
          <p:cNvSpPr txBox="1"/>
          <p:nvPr/>
        </p:nvSpPr>
        <p:spPr>
          <a:xfrm>
            <a:off x="2285257" y="3293707"/>
            <a:ext cx="359983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ffer"/>
                <a:ea typeface="+mn-ea"/>
                <a:cs typeface="+mn-cs"/>
              </a:rPr>
              <a:t>Jens H. Aasheim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ffer"/>
                <a:ea typeface="+mn-ea"/>
                <a:cs typeface="+mn-cs"/>
              </a:rPr>
              <a:t>/Sikt/License Agreements &amp; Open Access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ffer"/>
                <a:ea typeface="+mn-ea"/>
                <a:cs typeface="+mn-cs"/>
              </a:rPr>
              <a:t>Email: jens.aasheim@sikt.no</a:t>
            </a:r>
          </a:p>
        </p:txBody>
      </p:sp>
      <p:pic>
        <p:nvPicPr>
          <p:cNvPr id="7" name="Picture 6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95C7C7E-89E3-4BEE-0E9C-59B6AB81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87" y="4684108"/>
            <a:ext cx="2071791" cy="480311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B10D153-9D07-EFCF-CABD-D6EBA671C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164" y="4684108"/>
            <a:ext cx="478991" cy="478991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454D962-7EB9-0D0C-968F-12EE57799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164" y="5409545"/>
            <a:ext cx="478991" cy="47899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9D5B77F2-E710-26F4-2C51-C841C4282E43}"/>
              </a:ext>
            </a:extLst>
          </p:cNvPr>
          <p:cNvSpPr txBox="1"/>
          <p:nvPr/>
        </p:nvSpPr>
        <p:spPr>
          <a:xfrm>
            <a:off x="3382737" y="5322015"/>
            <a:ext cx="2146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github.com/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openscience-no</a:t>
            </a:r>
            <a:endParaRPr kumimoji="0" lang="nb-NO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293C7A-210F-8047-BF41-AD28EF08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31" y="1773099"/>
            <a:ext cx="10913960" cy="2090829"/>
          </a:xfrm>
        </p:spPr>
        <p:txBody>
          <a:bodyPr/>
          <a:lstStyle/>
          <a:p>
            <a:pPr>
              <a:lnSpc>
                <a:spcPts val="8000"/>
              </a:lnSpc>
            </a:pPr>
            <a:r>
              <a:rPr lang="en-GB" b="1" dirty="0"/>
              <a:t>Interaction Analysis</a:t>
            </a:r>
            <a:br>
              <a:rPr lang="en-GB" sz="6000" dirty="0"/>
            </a:br>
            <a:r>
              <a:rPr lang="en-GB" sz="6000" dirty="0"/>
              <a:t>	Evaluating Journal Agreements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3157B-C34C-EC4A-90F1-A2F82041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IA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CE572-573F-664B-AAE2-C9C46082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D1276-4C9E-A5EB-514C-30836800ED44}"/>
              </a:ext>
            </a:extLst>
          </p:cNvPr>
          <p:cNvSpPr txBox="1"/>
          <p:nvPr/>
        </p:nvSpPr>
        <p:spPr>
          <a:xfrm>
            <a:off x="1722120" y="4976954"/>
            <a:ext cx="517841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>
                <a:solidFill>
                  <a:schemeClr val="bg1"/>
                </a:solidFill>
                <a:latin typeface="Haffer"/>
              </a:rPr>
              <a:t>By </a:t>
            </a:r>
            <a:r>
              <a:rPr lang="nb-NO" sz="2400" dirty="0">
                <a:solidFill>
                  <a:schemeClr val="bg1"/>
                </a:solidFill>
                <a:latin typeface="Haffer"/>
                <a:hlinkClick r:id="rId2"/>
              </a:rPr>
              <a:t>Jens H. Aasheim</a:t>
            </a:r>
            <a:endParaRPr lang="nb-NO" sz="2400" dirty="0">
              <a:solidFill>
                <a:schemeClr val="bg1"/>
              </a:solidFill>
              <a:latin typeface="Haffer"/>
            </a:endParaRPr>
          </a:p>
          <a:p>
            <a:r>
              <a:rPr lang="nb-NO" dirty="0">
                <a:solidFill>
                  <a:schemeClr val="bg1"/>
                </a:solidFill>
                <a:latin typeface="Haffer"/>
              </a:rPr>
              <a:t>/License Agreements &amp; Open Access (LÅT)</a:t>
            </a:r>
          </a:p>
          <a:p>
            <a:r>
              <a:rPr lang="nb-NO" dirty="0">
                <a:solidFill>
                  <a:schemeClr val="bg1"/>
                </a:solidFill>
                <a:latin typeface="Haffer"/>
              </a:rPr>
              <a:t>/</a:t>
            </a:r>
            <a:r>
              <a:rPr lang="en-US" dirty="0">
                <a:solidFill>
                  <a:schemeClr val="bg1"/>
                </a:solidFill>
                <a:latin typeface="Haffer"/>
              </a:rPr>
              <a:t>Sikt - Norwegian Agency for Shared Services in Education and Research</a:t>
            </a:r>
            <a:endParaRPr lang="nb-NO" dirty="0">
              <a:solidFill>
                <a:schemeClr val="bg1"/>
              </a:solidFill>
              <a:latin typeface="Haffer"/>
            </a:endParaRPr>
          </a:p>
        </p:txBody>
      </p:sp>
    </p:spTree>
    <p:extLst>
      <p:ext uri="{BB962C8B-B14F-4D97-AF65-F5344CB8AC3E}">
        <p14:creationId xmlns:p14="http://schemas.microsoft.com/office/powerpoint/2010/main" val="10981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8519-88E4-C99A-FE74-A25943F3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8" y="1206771"/>
            <a:ext cx="10515600" cy="580352"/>
          </a:xfrm>
        </p:spPr>
        <p:txBody>
          <a:bodyPr anchor="t"/>
          <a:lstStyle/>
          <a:p>
            <a:r>
              <a:rPr lang="nb-NO" dirty="0" err="1"/>
              <a:t>What</a:t>
            </a:r>
            <a:r>
              <a:rPr lang="nb-NO" dirty="0"/>
              <a:t> to </a:t>
            </a:r>
            <a:r>
              <a:rPr lang="nb-NO" dirty="0" err="1"/>
              <a:t>expect</a:t>
            </a:r>
            <a:r>
              <a:rPr lang="nb-NO" dirty="0"/>
              <a:t> from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presentation</a:t>
            </a:r>
            <a:r>
              <a:rPr lang="nb-NO" dirty="0"/>
              <a:t>:</a:t>
            </a:r>
            <a:endParaRPr lang="nb-NO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4BBC0-77D6-D59A-A59F-B27C98FA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IA-Analysis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80218-C1C8-E514-CDFB-3E076E9F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C22AF-D65C-7DA0-356D-C16CA34BA7C6}"/>
              </a:ext>
            </a:extLst>
          </p:cNvPr>
          <p:cNvSpPr txBox="1"/>
          <p:nvPr/>
        </p:nvSpPr>
        <p:spPr>
          <a:xfrm>
            <a:off x="2126766" y="1956491"/>
            <a:ext cx="2662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bg1"/>
                </a:solidFill>
              </a:rPr>
              <a:t>Background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bg1"/>
                </a:solidFill>
              </a:rPr>
              <a:t>Example</a:t>
            </a:r>
            <a:r>
              <a:rPr lang="nb-NO" sz="2400" dirty="0">
                <a:solidFill>
                  <a:schemeClr val="bg1"/>
                </a:solidFill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410725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E52C2-7009-1D45-9D3B-21745676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05F85-1107-F14B-BE10-5E9342EE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59E096B-26DD-5C45-B23B-B0D3C2D0EEF0}"/>
              </a:ext>
            </a:extLst>
          </p:cNvPr>
          <p:cNvSpPr/>
          <p:nvPr/>
        </p:nvSpPr>
        <p:spPr>
          <a:xfrm>
            <a:off x="812108" y="1826124"/>
            <a:ext cx="3368006" cy="3888876"/>
          </a:xfrm>
          <a:prstGeom prst="roundRect">
            <a:avLst>
              <a:gd name="adj" fmla="val 70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48867-3B8D-B64D-9AAD-9189765EA269}"/>
              </a:ext>
            </a:extLst>
          </p:cNvPr>
          <p:cNvSpPr txBox="1"/>
          <p:nvPr/>
        </p:nvSpPr>
        <p:spPr>
          <a:xfrm>
            <a:off x="952775" y="2415750"/>
            <a:ext cx="30511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How much of the content paid for through the agreement is actually accessed?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And how does the cost of the agreement compare to the estimated cost of accessing this content without an agreement?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6E8867-E345-D147-B43B-437A0A858535}"/>
              </a:ext>
            </a:extLst>
          </p:cNvPr>
          <p:cNvSpPr txBox="1"/>
          <p:nvPr/>
        </p:nvSpPr>
        <p:spPr>
          <a:xfrm>
            <a:off x="952775" y="1996517"/>
            <a:ext cx="316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nb-NO" sz="2000" dirty="0">
                <a:solidFill>
                  <a:schemeClr val="bg2"/>
                </a:solidFill>
                <a:latin typeface="Haffer" pitchFamily="2" charset="77"/>
                <a:cs typeface="Haffer" pitchFamily="2" charset="77"/>
              </a:rPr>
              <a:t>Access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1E4F1C1-5532-3243-BFC0-92213B9A7D9E}"/>
              </a:ext>
            </a:extLst>
          </p:cNvPr>
          <p:cNvSpPr/>
          <p:nvPr/>
        </p:nvSpPr>
        <p:spPr>
          <a:xfrm>
            <a:off x="4435071" y="1826124"/>
            <a:ext cx="3368006" cy="3888876"/>
          </a:xfrm>
          <a:prstGeom prst="roundRect">
            <a:avLst>
              <a:gd name="adj" fmla="val 7076"/>
            </a:avLst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4C484-3F6F-BF4A-B0D4-73D1009617D7}"/>
              </a:ext>
            </a:extLst>
          </p:cNvPr>
          <p:cNvSpPr txBox="1"/>
          <p:nvPr/>
        </p:nvSpPr>
        <p:spPr>
          <a:xfrm>
            <a:off x="4575738" y="2415750"/>
            <a:ext cx="3030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How significant or influential is the content?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For instance, how often do authors from an institution cite content provided through the agreement? Such as references (outgoing citations) made in a member institution’s total research article output, regardless of journal, to any article published in a specific journal covered by the agreement.</a:t>
            </a:r>
            <a:endParaRPr lang="nb-NO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02563-1DFC-6648-88AB-8479C7DD03A1}"/>
              </a:ext>
            </a:extLst>
          </p:cNvPr>
          <p:cNvSpPr txBox="1"/>
          <p:nvPr/>
        </p:nvSpPr>
        <p:spPr>
          <a:xfrm>
            <a:off x="4575738" y="1996517"/>
            <a:ext cx="316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Relevance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FCA089C-5E11-8B46-9D98-FBE7C10BAC4C}"/>
              </a:ext>
            </a:extLst>
          </p:cNvPr>
          <p:cNvSpPr/>
          <p:nvPr/>
        </p:nvSpPr>
        <p:spPr>
          <a:xfrm>
            <a:off x="8058035" y="1826124"/>
            <a:ext cx="3368006" cy="3888876"/>
          </a:xfrm>
          <a:prstGeom prst="roundRect">
            <a:avLst>
              <a:gd name="adj" fmla="val 707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9104E8-3D0A-9A4C-AD40-3B0B1D3FF416}"/>
              </a:ext>
            </a:extLst>
          </p:cNvPr>
          <p:cNvSpPr txBox="1"/>
          <p:nvPr/>
        </p:nvSpPr>
        <p:spPr>
          <a:xfrm>
            <a:off x="8198702" y="2415750"/>
            <a:ext cx="3040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What is the importance of publishing in these journals and what is the publishing potential?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For instance, how often authors from a member institution publish articles in agreement journals. And how does the APC cost compare to a potential agreement publishing cost?</a:t>
            </a:r>
            <a:endParaRPr lang="nb-NO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98A5E-2CB2-424E-98E4-205188C2CA29}"/>
              </a:ext>
            </a:extLst>
          </p:cNvPr>
          <p:cNvSpPr txBox="1"/>
          <p:nvPr/>
        </p:nvSpPr>
        <p:spPr>
          <a:xfrm>
            <a:off x="8198702" y="1996517"/>
            <a:ext cx="316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Visibility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A90447F-2B64-A956-B46D-F03388FF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517180"/>
            <a:ext cx="5981254" cy="798684"/>
          </a:xfrm>
        </p:spPr>
        <p:txBody>
          <a:bodyPr/>
          <a:lstStyle/>
          <a:p>
            <a:r>
              <a:rPr lang="en-US" sz="2800" b="1" dirty="0"/>
              <a:t>Interaction Analysis - Background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05491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E52C2-7009-1D45-9D3B-21745676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05F85-1107-F14B-BE10-5E9342EE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551E37-886C-4A21-8F32-1D2654D9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517180"/>
            <a:ext cx="5981254" cy="798684"/>
          </a:xfrm>
        </p:spPr>
        <p:txBody>
          <a:bodyPr/>
          <a:lstStyle/>
          <a:p>
            <a:r>
              <a:rPr lang="en-US" sz="2800" b="1" dirty="0"/>
              <a:t>Interaction Analysis - Method</a:t>
            </a:r>
            <a:endParaRPr lang="nb-NO" sz="2800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1985CF-B0AD-478D-AE2E-6D2C8D869A00}"/>
              </a:ext>
            </a:extLst>
          </p:cNvPr>
          <p:cNvSpPr txBox="1">
            <a:spLocks/>
          </p:cNvSpPr>
          <p:nvPr/>
        </p:nvSpPr>
        <p:spPr>
          <a:xfrm>
            <a:off x="1043999" y="1799999"/>
            <a:ext cx="9364921" cy="475063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Estimating the value and importance of an agreement from the perspective of our member institutions. Based on the institution's interactions with each journal.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Performed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a per institution and per journal basis.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459E096B-26DD-5C45-B23B-B0D3C2D0EEF0}"/>
              </a:ext>
            </a:extLst>
          </p:cNvPr>
          <p:cNvSpPr/>
          <p:nvPr/>
        </p:nvSpPr>
        <p:spPr>
          <a:xfrm>
            <a:off x="804408" y="3875487"/>
            <a:ext cx="3368006" cy="1930785"/>
          </a:xfrm>
          <a:prstGeom prst="roundRect">
            <a:avLst>
              <a:gd name="adj" fmla="val 11381"/>
            </a:avLst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O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FC48867-3B8D-B64D-9AAD-9189765EA269}"/>
              </a:ext>
            </a:extLst>
          </p:cNvPr>
          <p:cNvSpPr txBox="1"/>
          <p:nvPr/>
        </p:nvSpPr>
        <p:spPr>
          <a:xfrm>
            <a:off x="945075" y="4023153"/>
            <a:ext cx="31696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Evaluate the relationship between a journal and an institution</a:t>
            </a:r>
            <a:endParaRPr lang="nb-NO" dirty="0"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EE4F79D6-24BD-7A47-9B5A-95C316444517}"/>
              </a:ext>
            </a:extLst>
          </p:cNvPr>
          <p:cNvSpPr/>
          <p:nvPr/>
        </p:nvSpPr>
        <p:spPr>
          <a:xfrm>
            <a:off x="4411997" y="3875487"/>
            <a:ext cx="3368006" cy="1930785"/>
          </a:xfrm>
          <a:prstGeom prst="roundRect">
            <a:avLst>
              <a:gd name="adj" fmla="val 11381"/>
            </a:avLst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O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BC5B83AF-B9AB-EE4E-8711-C6C99D7335AB}"/>
              </a:ext>
            </a:extLst>
          </p:cNvPr>
          <p:cNvSpPr/>
          <p:nvPr/>
        </p:nvSpPr>
        <p:spPr>
          <a:xfrm>
            <a:off x="8019586" y="3875487"/>
            <a:ext cx="3368006" cy="1930785"/>
          </a:xfrm>
          <a:prstGeom prst="roundRect">
            <a:avLst>
              <a:gd name="adj" fmla="val 11381"/>
            </a:avLst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O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61BE9-BBF4-1445-AEB0-F07EC640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33" y="5259751"/>
            <a:ext cx="381617" cy="381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CB7EAE-C8EE-E741-A0B7-33FC882A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667" y="5259751"/>
            <a:ext cx="381617" cy="3816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4A3691-0F5E-D544-8CDF-60A07AB9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400" y="5259751"/>
            <a:ext cx="381617" cy="381617"/>
          </a:xfrm>
          <a:prstGeom prst="rect">
            <a:avLst/>
          </a:prstGeom>
        </p:spPr>
      </p:pic>
      <p:sp>
        <p:nvSpPr>
          <p:cNvPr id="14" name="TextBox 28">
            <a:extLst>
              <a:ext uri="{FF2B5EF4-FFF2-40B4-BE49-F238E27FC236}">
                <a16:creationId xmlns:a16="http://schemas.microsoft.com/office/drawing/2014/main" id="{6233CFA7-2F12-F245-B1E0-BEB94B5070B5}"/>
              </a:ext>
            </a:extLst>
          </p:cNvPr>
          <p:cNvSpPr txBox="1"/>
          <p:nvPr/>
        </p:nvSpPr>
        <p:spPr>
          <a:xfrm>
            <a:off x="4546230" y="4343193"/>
            <a:ext cx="316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Repeat for all journals to form an institution-agreement analysis</a:t>
            </a:r>
            <a:endParaRPr lang="nb-NO" dirty="0"/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B227663F-EE1E-1A41-ACB2-53004484F522}"/>
              </a:ext>
            </a:extLst>
          </p:cNvPr>
          <p:cNvSpPr txBox="1"/>
          <p:nvPr/>
        </p:nvSpPr>
        <p:spPr>
          <a:xfrm>
            <a:off x="8147386" y="4617513"/>
            <a:ext cx="3169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Aggregate institution analyses to consortium level analysis</a:t>
            </a:r>
            <a:endParaRPr lang="nb-NO" sz="1500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270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E52C2-7009-1D45-9D3B-21745676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05F85-1107-F14B-BE10-5E9342EE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551E37-886C-4A21-8F32-1D2654D9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517180"/>
            <a:ext cx="5981254" cy="798684"/>
          </a:xfrm>
        </p:spPr>
        <p:txBody>
          <a:bodyPr/>
          <a:lstStyle/>
          <a:p>
            <a:r>
              <a:rPr lang="en-US" sz="2800" b="1" dirty="0"/>
              <a:t>Interaction Analysis - Method</a:t>
            </a:r>
            <a:endParaRPr lang="nb-NO" sz="2800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1985CF-B0AD-478D-AE2E-6D2C8D869A00}"/>
              </a:ext>
            </a:extLst>
          </p:cNvPr>
          <p:cNvSpPr txBox="1">
            <a:spLocks/>
          </p:cNvSpPr>
          <p:nvPr/>
        </p:nvSpPr>
        <p:spPr>
          <a:xfrm>
            <a:off x="1043999" y="1799999"/>
            <a:ext cx="10439341" cy="124038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journal is classified as relevant or not, for a specific institution. A relevant journal is considered important and with a relative value high enough to justify a subscription. This evaluation is based on a theoretical value rate called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Cost Factor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(IACF).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 from the cost of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institutional subscription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weighted total of interactions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EA3D8-EADE-43DB-8192-84B2ECE7A395}"/>
              </a:ext>
            </a:extLst>
          </p:cNvPr>
          <p:cNvSpPr txBox="1"/>
          <p:nvPr/>
        </p:nvSpPr>
        <p:spPr>
          <a:xfrm>
            <a:off x="960179" y="3335379"/>
            <a:ext cx="4055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interaction types are individually weighted by importance, influence and their respective contribution to the overall relevance of the journal. </a:t>
            </a: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A0208C1A-FBC8-2540-AD52-B127B3AEA8ED}"/>
              </a:ext>
            </a:extLst>
          </p:cNvPr>
          <p:cNvSpPr/>
          <p:nvPr/>
        </p:nvSpPr>
        <p:spPr>
          <a:xfrm>
            <a:off x="8023861" y="3475697"/>
            <a:ext cx="2743200" cy="2758440"/>
          </a:xfrm>
          <a:prstGeom prst="roundRect">
            <a:avLst>
              <a:gd name="adj" fmla="val 78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O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pic>
        <p:nvPicPr>
          <p:cNvPr id="9" name="Graphic 22">
            <a:extLst>
              <a:ext uri="{FF2B5EF4-FFF2-40B4-BE49-F238E27FC236}">
                <a16:creationId xmlns:a16="http://schemas.microsoft.com/office/drawing/2014/main" id="{2D4753AF-0F9F-744E-A78F-486E311E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6027" y="3864318"/>
            <a:ext cx="1900233" cy="19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6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9B0F1-6933-0D45-94E2-D9A38B1B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80079-5B46-1848-B693-9A62AEF1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E603BEF-16B6-3B45-BC8B-DF3C293B9C4C}"/>
              </a:ext>
            </a:extLst>
          </p:cNvPr>
          <p:cNvSpPr/>
          <p:nvPr/>
        </p:nvSpPr>
        <p:spPr>
          <a:xfrm>
            <a:off x="2727994" y="1628286"/>
            <a:ext cx="3368006" cy="2291655"/>
          </a:xfrm>
          <a:prstGeom prst="roundRect">
            <a:avLst>
              <a:gd name="adj" fmla="val 11381"/>
            </a:avLst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377129-14AC-924D-8D35-8C492C730CB5}"/>
              </a:ext>
            </a:extLst>
          </p:cNvPr>
          <p:cNvSpPr txBox="1"/>
          <p:nvPr/>
        </p:nvSpPr>
        <p:spPr>
          <a:xfrm>
            <a:off x="2855794" y="1954572"/>
            <a:ext cx="3169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coarse estimation of ILL requests is calculated from downloads and a conversion factor. Only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non-free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downloads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counted, OA and PCA content is excluded. The conversion factor is based on literature, local empirical data and previous experience.</a:t>
            </a:r>
            <a:endParaRPr lang="nb-NO" sz="1500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41E581-E3E5-8443-AF2D-C289311C28FC}"/>
              </a:ext>
            </a:extLst>
          </p:cNvPr>
          <p:cNvSpPr txBox="1"/>
          <p:nvPr/>
        </p:nvSpPr>
        <p:spPr>
          <a:xfrm>
            <a:off x="2855794" y="1664879"/>
            <a:ext cx="316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 Downloads</a:t>
            </a:r>
            <a:endParaRPr lang="nb-NO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EDFA64E-49B9-4241-9D58-D4EA779ABC88}"/>
              </a:ext>
            </a:extLst>
          </p:cNvPr>
          <p:cNvSpPr/>
          <p:nvPr/>
        </p:nvSpPr>
        <p:spPr>
          <a:xfrm>
            <a:off x="6376080" y="4171586"/>
            <a:ext cx="3365500" cy="2291655"/>
          </a:xfrm>
          <a:prstGeom prst="roundRect">
            <a:avLst>
              <a:gd name="adj" fmla="val 11381"/>
            </a:avLst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A563BC-E114-8F4A-AAF7-247A3CD7C126}"/>
              </a:ext>
            </a:extLst>
          </p:cNvPr>
          <p:cNvSpPr txBox="1"/>
          <p:nvPr/>
        </p:nvSpPr>
        <p:spPr>
          <a:xfrm>
            <a:off x="6501374" y="4503797"/>
            <a:ext cx="3169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essential contribution to evaluating the importance of a journal is the weighted number of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corresponding articles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1500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CEE0C1-0B5D-394F-A837-CB199A979B7B}"/>
              </a:ext>
            </a:extLst>
          </p:cNvPr>
          <p:cNvSpPr txBox="1"/>
          <p:nvPr/>
        </p:nvSpPr>
        <p:spPr>
          <a:xfrm>
            <a:off x="6501374" y="4208179"/>
            <a:ext cx="316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Corresponding Publications</a:t>
            </a:r>
            <a:endParaRPr lang="nb-NO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15D7B4D-18B6-6344-9543-8953E81315B4}"/>
              </a:ext>
            </a:extLst>
          </p:cNvPr>
          <p:cNvSpPr/>
          <p:nvPr/>
        </p:nvSpPr>
        <p:spPr>
          <a:xfrm>
            <a:off x="2727994" y="4171586"/>
            <a:ext cx="3368006" cy="2291655"/>
          </a:xfrm>
          <a:prstGeom prst="roundRect">
            <a:avLst>
              <a:gd name="adj" fmla="val 113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6E93DD-F2DB-3445-9AD8-5CAABB11060E}"/>
              </a:ext>
            </a:extLst>
          </p:cNvPr>
          <p:cNvSpPr txBox="1"/>
          <p:nvPr/>
        </p:nvSpPr>
        <p:spPr>
          <a:xfrm>
            <a:off x="2855794" y="4490252"/>
            <a:ext cx="31696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complement and adjust the approximate value of the COUNTER downloads, the weighted number of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references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added to the calculation.</a:t>
            </a:r>
            <a:endParaRPr lang="nb-NO" sz="1500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8E0D33-E5DC-BE4F-9124-2D9B64567DEE}"/>
              </a:ext>
            </a:extLst>
          </p:cNvPr>
          <p:cNvSpPr txBox="1"/>
          <p:nvPr/>
        </p:nvSpPr>
        <p:spPr>
          <a:xfrm>
            <a:off x="2855794" y="4208179"/>
            <a:ext cx="316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nb-NO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3214490-EA78-DC47-ACFA-BB5D0ABB1ACD}"/>
              </a:ext>
            </a:extLst>
          </p:cNvPr>
          <p:cNvSpPr/>
          <p:nvPr/>
        </p:nvSpPr>
        <p:spPr>
          <a:xfrm>
            <a:off x="6373574" y="1628286"/>
            <a:ext cx="3368006" cy="2291655"/>
          </a:xfrm>
          <a:prstGeom prst="roundRect">
            <a:avLst>
              <a:gd name="adj" fmla="val 113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ECAC93-A6EE-D94D-9A44-02C667AC10E5}"/>
              </a:ext>
            </a:extLst>
          </p:cNvPr>
          <p:cNvSpPr txBox="1"/>
          <p:nvPr/>
        </p:nvSpPr>
        <p:spPr>
          <a:xfrm>
            <a:off x="6501374" y="1954572"/>
            <a:ext cx="31696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ILL cost is also factored into the calculation. This is a combination of the actual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 cost plus an estimated overhead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covering additional administration costs.</a:t>
            </a:r>
            <a:endParaRPr lang="nb-NO" sz="1500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76E178-8C55-DF4C-9C4E-4B570E2A5037}"/>
              </a:ext>
            </a:extLst>
          </p:cNvPr>
          <p:cNvSpPr txBox="1"/>
          <p:nvPr/>
        </p:nvSpPr>
        <p:spPr>
          <a:xfrm>
            <a:off x="6501374" y="1664879"/>
            <a:ext cx="316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 Cost (single access)</a:t>
            </a:r>
            <a:endParaRPr lang="nb-NO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1F48F5D-DDCF-8201-AA83-C42578325E41}"/>
              </a:ext>
            </a:extLst>
          </p:cNvPr>
          <p:cNvSpPr txBox="1">
            <a:spLocks/>
          </p:cNvSpPr>
          <p:nvPr/>
        </p:nvSpPr>
        <p:spPr>
          <a:xfrm>
            <a:off x="770066" y="517180"/>
            <a:ext cx="5981254" cy="798684"/>
          </a:xfrm>
          <a:prstGeom prst="rect">
            <a:avLst/>
          </a:prstGeom>
        </p:spPr>
        <p:txBody>
          <a:bodyPr anchor="b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affer"/>
              </a:rPr>
              <a:t>Interaction Analysis - Interactions</a:t>
            </a:r>
            <a:endParaRPr lang="nb-NO" sz="2800" b="1" dirty="0">
              <a:latin typeface="Haffer"/>
            </a:endParaRPr>
          </a:p>
        </p:txBody>
      </p:sp>
    </p:spTree>
    <p:extLst>
      <p:ext uri="{BB962C8B-B14F-4D97-AF65-F5344CB8AC3E}">
        <p14:creationId xmlns:p14="http://schemas.microsoft.com/office/powerpoint/2010/main" val="313024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6B49A8FB-0AD4-4555-885D-B13F2B2D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4" y="1591770"/>
            <a:ext cx="6331434" cy="47490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E52C2-7009-1D45-9D3B-21745676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05F85-1107-F14B-BE10-5E9342EE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551E37-886C-4A21-8F32-1D2654D9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517180"/>
            <a:ext cx="9638854" cy="798684"/>
          </a:xfrm>
        </p:spPr>
        <p:txBody>
          <a:bodyPr/>
          <a:lstStyle/>
          <a:p>
            <a:r>
              <a:rPr lang="en-US" sz="2800" b="1" dirty="0"/>
              <a:t>Interaction Analysis - Example</a:t>
            </a:r>
            <a:endParaRPr lang="nb-NO" sz="2800" b="1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5C88385-436B-4B22-BDD4-059F4E4598B9}"/>
              </a:ext>
            </a:extLst>
          </p:cNvPr>
          <p:cNvSpPr/>
          <p:nvPr/>
        </p:nvSpPr>
        <p:spPr>
          <a:xfrm>
            <a:off x="7802897" y="1591770"/>
            <a:ext cx="2994643" cy="2622090"/>
          </a:xfrm>
          <a:prstGeom prst="roundRect">
            <a:avLst>
              <a:gd name="adj" fmla="val 707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B61A1F-C9D4-45C4-BA8A-E8461B9B8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73547"/>
              </p:ext>
            </p:extLst>
          </p:nvPr>
        </p:nvGraphicFramePr>
        <p:xfrm>
          <a:off x="8077199" y="1836420"/>
          <a:ext cx="2461261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985">
                  <a:extLst>
                    <a:ext uri="{9D8B030D-6E8A-4147-A177-3AD203B41FA5}">
                      <a16:colId xmlns:a16="http://schemas.microsoft.com/office/drawing/2014/main" val="210365929"/>
                    </a:ext>
                  </a:extLst>
                </a:gridCol>
                <a:gridCol w="721276">
                  <a:extLst>
                    <a:ext uri="{9D8B030D-6E8A-4147-A177-3AD203B41FA5}">
                      <a16:colId xmlns:a16="http://schemas.microsoft.com/office/drawing/2014/main" val="22857642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 err="1">
                          <a:effectLst/>
                        </a:rPr>
                        <a:t>publisher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A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776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participant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consortium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59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journals_total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1 348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933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relevant_journals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73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articles_pub_reports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714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10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articles_1st_corr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892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15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journals_no_interaction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583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journals_with_downloads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1 122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143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journals_with_pub_rep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22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journals_with_1st_corr_pub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268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44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journals_referenced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981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46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journals_transformative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67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0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EE633C53-12AB-421B-B7BD-59565BE5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26" y="187845"/>
            <a:ext cx="4836639" cy="644719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073E5-EA1B-411E-9ADF-07BFDEE5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3DE42-DFD0-4668-A895-81697B6C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3DF30449-C0C6-49F6-996E-5AB5071BB541}"/>
              </a:ext>
            </a:extLst>
          </p:cNvPr>
          <p:cNvSpPr/>
          <p:nvPr/>
        </p:nvSpPr>
        <p:spPr>
          <a:xfrm>
            <a:off x="7859144" y="2729345"/>
            <a:ext cx="3368006" cy="943110"/>
          </a:xfrm>
          <a:prstGeom prst="roundRect">
            <a:avLst>
              <a:gd name="adj" fmla="val 14768"/>
            </a:avLst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42AED-6043-404A-B9EC-528886344109}"/>
              </a:ext>
            </a:extLst>
          </p:cNvPr>
          <p:cNvSpPr txBox="1"/>
          <p:nvPr/>
        </p:nvSpPr>
        <p:spPr>
          <a:xfrm>
            <a:off x="8527386" y="2813203"/>
            <a:ext cx="28082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 dirty="0" err="1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Estimated</a:t>
            </a:r>
            <a:r>
              <a:rPr lang="nb-NO" sz="1500" dirty="0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 </a:t>
            </a:r>
            <a:r>
              <a:rPr lang="nb-NO" sz="1500" dirty="0" err="1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reading</a:t>
            </a:r>
            <a:r>
              <a:rPr lang="nb-NO" sz="1500" dirty="0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 </a:t>
            </a:r>
            <a:r>
              <a:rPr lang="nb-NO" sz="1500" dirty="0" err="1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cost</a:t>
            </a:r>
            <a:endParaRPr lang="nb-NO" sz="1500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Publishing + </a:t>
            </a:r>
            <a:r>
              <a:rPr lang="nb-NO" sz="1500" dirty="0" err="1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reading</a:t>
            </a:r>
            <a:r>
              <a:rPr lang="nb-NO" sz="1500" dirty="0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 </a:t>
            </a:r>
            <a:r>
              <a:rPr lang="nb-NO" sz="1500" dirty="0" err="1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cost</a:t>
            </a:r>
            <a:endParaRPr lang="nb-NO" sz="1500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500" dirty="0" err="1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Current</a:t>
            </a:r>
            <a:r>
              <a:rPr lang="nb-NO" sz="1500" dirty="0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 </a:t>
            </a:r>
            <a:r>
              <a:rPr lang="nb-NO" sz="1500" dirty="0" err="1">
                <a:solidFill>
                  <a:srgbClr val="0F0035"/>
                </a:solidFill>
                <a:latin typeface="Haffer" pitchFamily="2" charset="77"/>
                <a:cs typeface="Haffer" pitchFamily="2" charset="77"/>
              </a:rPr>
              <a:t>cost</a:t>
            </a:r>
            <a:endParaRPr lang="nb-NO" sz="2000" dirty="0">
              <a:solidFill>
                <a:srgbClr val="0F0035"/>
              </a:solidFill>
              <a:latin typeface="Haffer" pitchFamily="2" charset="77"/>
              <a:cs typeface="Haffer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392CD-4DD0-4C8F-8B3B-1F7D788CA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429" y="3020368"/>
            <a:ext cx="361065" cy="3610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A76BCDE-6BC2-456D-8D9E-4A964C3FC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3430" y="3015507"/>
            <a:ext cx="365926" cy="365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10DD5-6394-6587-ACB8-13B1AC779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29" y="811641"/>
            <a:ext cx="7559142" cy="52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Innde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tater og utevet tek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hold">
  <a:themeElements>
    <a:clrScheme name="Custom 2">
      <a:dk1>
        <a:srgbClr val="0F0034"/>
      </a:dk1>
      <a:lt1>
        <a:srgbClr val="FFFFFF"/>
      </a:lt1>
      <a:dk2>
        <a:srgbClr val="0F0034"/>
      </a:dk2>
      <a:lt2>
        <a:srgbClr val="E7E9EA"/>
      </a:lt2>
      <a:accent1>
        <a:srgbClr val="6F4DFA"/>
      </a:accent1>
      <a:accent2>
        <a:srgbClr val="0F0034"/>
      </a:accent2>
      <a:accent3>
        <a:srgbClr val="E7E9EA"/>
      </a:accent3>
      <a:accent4>
        <a:srgbClr val="F3F1FE"/>
      </a:accent4>
      <a:accent5>
        <a:srgbClr val="B3B0FB"/>
      </a:accent5>
      <a:accent6>
        <a:srgbClr val="0F0034"/>
      </a:accent6>
      <a:hlink>
        <a:srgbClr val="6F4DFA"/>
      </a:hlink>
      <a:folHlink>
        <a:srgbClr val="502F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607</Words>
  <Application>Microsoft Office PowerPoint</Application>
  <PresentationFormat>Widescreen</PresentationFormat>
  <Paragraphs>89</Paragraphs>
  <Slides>10</Slides>
  <Notes>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Haffer</vt:lpstr>
      <vt:lpstr>Inndeling</vt:lpstr>
      <vt:lpstr>Sitater og utevet tekst</vt:lpstr>
      <vt:lpstr>Innhold</vt:lpstr>
      <vt:lpstr>PowerPoint-præsentation</vt:lpstr>
      <vt:lpstr>Interaction Analysis  Evaluating Journal Agreements</vt:lpstr>
      <vt:lpstr>What to expect from this presentation:</vt:lpstr>
      <vt:lpstr>Interaction Analysis - Background</vt:lpstr>
      <vt:lpstr>Interaction Analysis - Method</vt:lpstr>
      <vt:lpstr>Interaction Analysis - Method</vt:lpstr>
      <vt:lpstr>PowerPoint-præsentation</vt:lpstr>
      <vt:lpstr>Interaction Analysis - Example</vt:lpstr>
      <vt:lpstr>PowerPoint-præsentation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jens.aasheim@sikt.no</dc:creator>
  <cp:lastModifiedBy>sekretæriat</cp:lastModifiedBy>
  <cp:revision>199</cp:revision>
  <dcterms:created xsi:type="dcterms:W3CDTF">2020-09-11T11:15:44Z</dcterms:created>
  <dcterms:modified xsi:type="dcterms:W3CDTF">2022-10-17T08:36:59Z</dcterms:modified>
</cp:coreProperties>
</file>