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784" r:id="rId2"/>
    <p:sldId id="1096" r:id="rId3"/>
    <p:sldId id="1114" r:id="rId4"/>
    <p:sldId id="1082" r:id="rId5"/>
    <p:sldId id="1043" r:id="rId6"/>
    <p:sldId id="1054" r:id="rId7"/>
    <p:sldId id="1001" r:id="rId8"/>
    <p:sldId id="1103" r:id="rId9"/>
    <p:sldId id="1115" r:id="rId10"/>
    <p:sldId id="1105" r:id="rId11"/>
    <p:sldId id="1141" r:id="rId12"/>
    <p:sldId id="1142" r:id="rId13"/>
    <p:sldId id="1143" r:id="rId14"/>
    <p:sldId id="8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John Seguin" initials="JS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1F"/>
    <a:srgbClr val="FFFFFF"/>
    <a:srgbClr val="0E2446"/>
    <a:srgbClr val="FDB21B"/>
    <a:srgbClr val="F2F2F3"/>
    <a:srgbClr val="EBECED"/>
    <a:srgbClr val="103D51"/>
    <a:srgbClr val="10223C"/>
    <a:srgbClr val="FDBE57"/>
    <a:srgbClr val="F94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8"/>
    <p:restoredTop sz="82389"/>
  </p:normalViewPr>
  <p:slideViewPr>
    <p:cSldViewPr snapToGrid="0" snapToObjects="1">
      <p:cViewPr varScale="1">
        <p:scale>
          <a:sx n="59" d="100"/>
          <a:sy n="59" d="100"/>
        </p:scale>
        <p:origin x="42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B5CA-9DE1-554B-B3A7-E9A1F3BD9A4B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AB148-7F6F-AC43-A14B-E73CE8B63D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2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7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5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0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7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0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5.png"/><Relationship Id="rId5" Type="http://schemas.openxmlformats.org/officeDocument/2006/relationships/image" Target="../media/image40.jpeg"/><Relationship Id="rId10" Type="http://schemas.openxmlformats.org/officeDocument/2006/relationships/image" Target="../media/image14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D5BCD8-AE92-C04B-6AD9-9BD43BEBE092}"/>
              </a:ext>
            </a:extLst>
          </p:cNvPr>
          <p:cNvSpPr/>
          <p:nvPr/>
        </p:nvSpPr>
        <p:spPr>
          <a:xfrm flipV="1">
            <a:off x="0" y="6879649"/>
            <a:ext cx="144821200" cy="34243673"/>
          </a:xfrm>
          <a:prstGeom prst="rect">
            <a:avLst/>
          </a:prstGeom>
          <a:solidFill>
            <a:srgbClr val="0E2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E43022-4D0A-8E4E-A732-E25E00099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05" y="994677"/>
            <a:ext cx="5548126" cy="48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7">
            <a:extLst>
              <a:ext uri="{FF2B5EF4-FFF2-40B4-BE49-F238E27FC236}">
                <a16:creationId xmlns:a16="http://schemas.microsoft.com/office/drawing/2014/main" id="{361EEB1F-7687-5349-9651-25D1F0FBBEDD}"/>
              </a:ext>
            </a:extLst>
          </p:cNvPr>
          <p:cNvSpPr txBox="1">
            <a:spLocks/>
          </p:cNvSpPr>
          <p:nvPr/>
        </p:nvSpPr>
        <p:spPr>
          <a:xfrm>
            <a:off x="543441" y="1919877"/>
            <a:ext cx="5570258" cy="1862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>
                <a:solidFill>
                  <a:schemeClr val="tx1"/>
                </a:solidFill>
              </a:rPr>
              <a:t>Expanding Open Access availability with </a:t>
            </a:r>
            <a:r>
              <a:rPr lang="en-US" sz="4400" b="1" dirty="0">
                <a:solidFill>
                  <a:srgbClr val="F5821F"/>
                </a:solidFill>
              </a:rPr>
              <a:t>article-level intelligence</a:t>
            </a:r>
            <a:endParaRPr lang="fr-FR" sz="3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4DBCE7-69F7-6647-B84C-86E8D9EDB9A4}"/>
              </a:ext>
            </a:extLst>
          </p:cNvPr>
          <p:cNvSpPr txBox="1"/>
          <p:nvPr/>
        </p:nvSpPr>
        <p:spPr>
          <a:xfrm>
            <a:off x="543441" y="5251665"/>
            <a:ext cx="3366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Jonathan Bunkell</a:t>
            </a:r>
          </a:p>
          <a:p>
            <a:r>
              <a:rPr lang="en-US" dirty="0"/>
              <a:t>VP Sales</a:t>
            </a:r>
          </a:p>
          <a:p>
            <a:r>
              <a:rPr lang="en-US" dirty="0"/>
              <a:t>Third Iron, LLC</a:t>
            </a:r>
          </a:p>
          <a:p>
            <a:r>
              <a:rPr lang="en-US" dirty="0" err="1"/>
              <a:t>jonathan.bunkell@thirdiron.com</a:t>
            </a:r>
            <a:endParaRPr lang="en-US" dirty="0"/>
          </a:p>
        </p:txBody>
      </p:sp>
      <p:sp>
        <p:nvSpPr>
          <p:cNvPr id="11" name="AutoShape 8" descr="uws logo">
            <a:extLst>
              <a:ext uri="{FF2B5EF4-FFF2-40B4-BE49-F238E27FC236}">
                <a16:creationId xmlns:a16="http://schemas.microsoft.com/office/drawing/2014/main" id="{2CBDFE2C-E559-3DC7-6E14-D70CD1DC8A2D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5943600" y="3581400"/>
            <a:ext cx="3620530" cy="36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84FFF3-12DE-D73D-FFD0-0C584EFAD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41" y="393441"/>
            <a:ext cx="4103369" cy="10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8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970614-1C06-70A6-8E86-548659C60A7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36C679-9E65-A9D7-6F3E-D464B760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2414"/>
            <a:ext cx="6095999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5821F"/>
                </a:solidFill>
              </a:rPr>
              <a:t>Hybrid journals  </a:t>
            </a:r>
            <a:r>
              <a:rPr lang="en-US" sz="4800" b="1" dirty="0">
                <a:solidFill>
                  <a:schemeClr val="bg1"/>
                </a:solidFill>
              </a:rPr>
              <a:t>indexed in databases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48445-3C1E-F25B-5526-3F28E3DA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36" y="1747977"/>
            <a:ext cx="4608127" cy="45123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D0F61-36B5-C24E-ECFF-BCEF729A044C}"/>
              </a:ext>
            </a:extLst>
          </p:cNvPr>
          <p:cNvSpPr txBox="1"/>
          <p:nvPr/>
        </p:nvSpPr>
        <p:spPr>
          <a:xfrm>
            <a:off x="6976168" y="1536770"/>
            <a:ext cx="49031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 majority of the articles indexed by databases like PsycINFO, Web of Science, and  EBSCO Academic Search are from hybrid journals</a:t>
            </a:r>
          </a:p>
        </p:txBody>
      </p:sp>
    </p:spTree>
    <p:extLst>
      <p:ext uri="{BB962C8B-B14F-4D97-AF65-F5344CB8AC3E}">
        <p14:creationId xmlns:p14="http://schemas.microsoft.com/office/powerpoint/2010/main" val="383731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C49C6BE-F6FB-A1F6-BC5E-2E87729F65AC}"/>
              </a:ext>
            </a:extLst>
          </p:cNvPr>
          <p:cNvSpPr txBox="1"/>
          <p:nvPr/>
        </p:nvSpPr>
        <p:spPr>
          <a:xfrm>
            <a:off x="788655" y="2961112"/>
            <a:ext cx="194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Hybrid journals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D32087-B2A9-0382-40FF-9A636E1D4BEF}"/>
              </a:ext>
            </a:extLst>
          </p:cNvPr>
          <p:cNvSpPr txBox="1"/>
          <p:nvPr/>
        </p:nvSpPr>
        <p:spPr>
          <a:xfrm>
            <a:off x="1005872" y="5947704"/>
            <a:ext cx="1419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OA Articles</a:t>
            </a:r>
          </a:p>
        </p:txBody>
      </p:sp>
      <p:pic>
        <p:nvPicPr>
          <p:cNvPr id="13" name="Picture 8" descr="Tap to activate or exit full screen">
            <a:extLst>
              <a:ext uri="{FF2B5EF4-FFF2-40B4-BE49-F238E27FC236}">
                <a16:creationId xmlns:a16="http://schemas.microsoft.com/office/drawing/2014/main" id="{3EEA2EF3-635A-C3FA-D6F0-8DB4E2414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350" y="4077729"/>
            <a:ext cx="1623137" cy="16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6DD29F-F90E-4385-72D8-D1A91F15DD5A}"/>
              </a:ext>
            </a:extLst>
          </p:cNvPr>
          <p:cNvSpPr txBox="1"/>
          <p:nvPr/>
        </p:nvSpPr>
        <p:spPr>
          <a:xfrm>
            <a:off x="4328837" y="5793816"/>
            <a:ext cx="1482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Indexed In Databases</a:t>
            </a:r>
          </a:p>
        </p:txBody>
      </p:sp>
      <p:pic>
        <p:nvPicPr>
          <p:cNvPr id="15" name="Picture 2" descr="Interlibrary Loans">
            <a:extLst>
              <a:ext uri="{FF2B5EF4-FFF2-40B4-BE49-F238E27FC236}">
                <a16:creationId xmlns:a16="http://schemas.microsoft.com/office/drawing/2014/main" id="{E358A61F-7845-BE19-A8DB-F43B4E88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36" y="936359"/>
            <a:ext cx="4060161" cy="19248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F4F1C7D2-F0DA-61AA-F48B-753E6D8EB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36" t="1124" r="37787" b="62597"/>
          <a:stretch/>
        </p:blipFill>
        <p:spPr>
          <a:xfrm>
            <a:off x="4219585" y="922164"/>
            <a:ext cx="1797384" cy="1924817"/>
          </a:xfrm>
          <a:prstGeom prst="ellipse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930BAA-7F2E-2970-681C-D0B93521A44F}"/>
              </a:ext>
            </a:extLst>
          </p:cNvPr>
          <p:cNvSpPr txBox="1"/>
          <p:nvPr/>
        </p:nvSpPr>
        <p:spPr>
          <a:xfrm>
            <a:off x="7599833" y="4234429"/>
            <a:ext cx="4412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Unnecessary ILL requests</a:t>
            </a:r>
          </a:p>
          <a:p>
            <a:r>
              <a:rPr lang="en-US" sz="2800" b="1" dirty="0"/>
              <a:t>Delays in access</a:t>
            </a:r>
          </a:p>
          <a:p>
            <a:r>
              <a:rPr lang="en-US" sz="2800" b="1" dirty="0"/>
              <a:t>Frustrated users</a:t>
            </a:r>
          </a:p>
        </p:txBody>
      </p:sp>
      <p:pic>
        <p:nvPicPr>
          <p:cNvPr id="1026" name="Picture 2" descr="New England Journal of Medicine | ICI Journals Master List">
            <a:extLst>
              <a:ext uri="{FF2B5EF4-FFF2-40B4-BE49-F238E27FC236}">
                <a16:creationId xmlns:a16="http://schemas.microsoft.com/office/drawing/2014/main" id="{974974F6-DE7C-21AE-0C5F-03D5659F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9" y="519726"/>
            <a:ext cx="1046637" cy="139202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erican Sociological Review | SAGE Publications Inc">
            <a:extLst>
              <a:ext uri="{FF2B5EF4-FFF2-40B4-BE49-F238E27FC236}">
                <a16:creationId xmlns:a16="http://schemas.microsoft.com/office/drawing/2014/main" id="{9C090FDD-815D-A855-2961-C47E6373E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" b="3350"/>
          <a:stretch/>
        </p:blipFill>
        <p:spPr bwMode="auto">
          <a:xfrm>
            <a:off x="1618911" y="679933"/>
            <a:ext cx="1017808" cy="139202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urnal of Experimental Psychology: General - Wikipedia">
            <a:extLst>
              <a:ext uri="{FF2B5EF4-FFF2-40B4-BE49-F238E27FC236}">
                <a16:creationId xmlns:a16="http://schemas.microsoft.com/office/drawing/2014/main" id="{46EA64DA-B755-1793-0270-E01B3FBC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54" y="936359"/>
            <a:ext cx="1052629" cy="140350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urnal of Global History: Volume 16 - Issue 1 | Cambridge Core">
            <a:extLst>
              <a:ext uri="{FF2B5EF4-FFF2-40B4-BE49-F238E27FC236}">
                <a16:creationId xmlns:a16="http://schemas.microsoft.com/office/drawing/2014/main" id="{CC34A681-EFD9-67D3-6C0B-CDE9574FC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93" y="1108186"/>
            <a:ext cx="1017808" cy="14509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emical Society Reviews journal">
            <a:extLst>
              <a:ext uri="{FF2B5EF4-FFF2-40B4-BE49-F238E27FC236}">
                <a16:creationId xmlns:a16="http://schemas.microsoft.com/office/drawing/2014/main" id="{06D80CFF-FEE3-DF4E-CC90-A78F8D7AD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9" y="1297127"/>
            <a:ext cx="1105817" cy="144849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96053D-18C7-D497-C3A3-A2869A62798D}"/>
              </a:ext>
            </a:extLst>
          </p:cNvPr>
          <p:cNvCxnSpPr>
            <a:cxnSpLocks/>
          </p:cNvCxnSpPr>
          <p:nvPr/>
        </p:nvCxnSpPr>
        <p:spPr>
          <a:xfrm>
            <a:off x="1716393" y="3466578"/>
            <a:ext cx="0" cy="5166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ow Do I Know The Source Is A Journal Article? – APA Style Citations">
            <a:extLst>
              <a:ext uri="{FF2B5EF4-FFF2-40B4-BE49-F238E27FC236}">
                <a16:creationId xmlns:a16="http://schemas.microsoft.com/office/drawing/2014/main" id="{B5618C9D-76BB-EDC9-DE56-B9B700E3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84" y="4150477"/>
            <a:ext cx="1082197" cy="14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B3AC41-5E45-48FA-91BB-92682B5090D6}"/>
              </a:ext>
            </a:extLst>
          </p:cNvPr>
          <p:cNvCxnSpPr>
            <a:cxnSpLocks/>
          </p:cNvCxnSpPr>
          <p:nvPr/>
        </p:nvCxnSpPr>
        <p:spPr>
          <a:xfrm>
            <a:off x="3102282" y="4895546"/>
            <a:ext cx="5612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2E7F34-D759-9464-6CCB-77CDD169A62E}"/>
              </a:ext>
            </a:extLst>
          </p:cNvPr>
          <p:cNvCxnSpPr>
            <a:cxnSpLocks/>
          </p:cNvCxnSpPr>
          <p:nvPr/>
        </p:nvCxnSpPr>
        <p:spPr>
          <a:xfrm flipV="1">
            <a:off x="5125642" y="3207698"/>
            <a:ext cx="0" cy="5271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5FD2DAD-619D-AF05-22EE-67ACDF989B55}"/>
              </a:ext>
            </a:extLst>
          </p:cNvPr>
          <p:cNvCxnSpPr>
            <a:cxnSpLocks/>
          </p:cNvCxnSpPr>
          <p:nvPr/>
        </p:nvCxnSpPr>
        <p:spPr>
          <a:xfrm>
            <a:off x="3113925" y="2174757"/>
            <a:ext cx="5612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2BFB1DD-AF4A-549A-6F05-02F9758BF38D}"/>
              </a:ext>
            </a:extLst>
          </p:cNvPr>
          <p:cNvSpPr txBox="1"/>
          <p:nvPr/>
        </p:nvSpPr>
        <p:spPr>
          <a:xfrm>
            <a:off x="7599833" y="3002417"/>
            <a:ext cx="406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Interlibrary Loan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D6A7EA5-B030-5FC6-D1F6-B9E2B77AEF00}"/>
              </a:ext>
            </a:extLst>
          </p:cNvPr>
          <p:cNvCxnSpPr>
            <a:cxnSpLocks/>
          </p:cNvCxnSpPr>
          <p:nvPr/>
        </p:nvCxnSpPr>
        <p:spPr>
          <a:xfrm flipH="1">
            <a:off x="3113925" y="1636181"/>
            <a:ext cx="5612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Category:Red circle with left slash - Wikimedia Commons">
            <a:extLst>
              <a:ext uri="{FF2B5EF4-FFF2-40B4-BE49-F238E27FC236}">
                <a16:creationId xmlns:a16="http://schemas.microsoft.com/office/drawing/2014/main" id="{2F7BD252-B429-5038-E142-5965321D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02" y="1912043"/>
            <a:ext cx="478778" cy="4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491C5C2-7A84-98D0-F17A-5B48C3FB16D9}"/>
              </a:ext>
            </a:extLst>
          </p:cNvPr>
          <p:cNvCxnSpPr>
            <a:cxnSpLocks/>
          </p:cNvCxnSpPr>
          <p:nvPr/>
        </p:nvCxnSpPr>
        <p:spPr>
          <a:xfrm>
            <a:off x="6392777" y="1941775"/>
            <a:ext cx="5612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C0A2AD1-6952-0458-AE49-8A936A3AE1C2}"/>
              </a:ext>
            </a:extLst>
          </p:cNvPr>
          <p:cNvSpPr/>
          <p:nvPr/>
        </p:nvSpPr>
        <p:spPr>
          <a:xfrm>
            <a:off x="7599833" y="4152989"/>
            <a:ext cx="4060160" cy="154787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BA8DEB-A0F0-D872-1571-A57EF3F70FF4}"/>
              </a:ext>
            </a:extLst>
          </p:cNvPr>
          <p:cNvSpPr txBox="1"/>
          <p:nvPr/>
        </p:nvSpPr>
        <p:spPr>
          <a:xfrm>
            <a:off x="7599833" y="5918471"/>
            <a:ext cx="406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Results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496B7D1-CE72-71D8-EF60-E04439D2C300}"/>
              </a:ext>
            </a:extLst>
          </p:cNvPr>
          <p:cNvCxnSpPr>
            <a:cxnSpLocks/>
          </p:cNvCxnSpPr>
          <p:nvPr/>
        </p:nvCxnSpPr>
        <p:spPr>
          <a:xfrm>
            <a:off x="9509670" y="3471275"/>
            <a:ext cx="0" cy="5166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28" grpId="0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33296C-0533-07DB-F794-A6187CE3C696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A5C5F63-1CB3-B846-ECDA-81EC3898E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825" y="1533198"/>
            <a:ext cx="5076909" cy="39940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23DDC-77B4-DA71-9F02-6276E1E1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</a:t>
            </a:r>
            <a:r>
              <a:rPr lang="en-US" b="1" dirty="0">
                <a:solidFill>
                  <a:srgbClr val="F5821F"/>
                </a:solidFill>
              </a:rPr>
              <a:t>experience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70DBE5-7B60-E62F-3FBB-1849E73BB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277" y="1832791"/>
            <a:ext cx="4881695" cy="2516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C8EA2D-CC48-4FE7-E56E-80188FB5352E}"/>
              </a:ext>
            </a:extLst>
          </p:cNvPr>
          <p:cNvSpPr/>
          <p:nvPr/>
        </p:nvSpPr>
        <p:spPr>
          <a:xfrm>
            <a:off x="3618471" y="3841853"/>
            <a:ext cx="914400" cy="243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C98EBF4-E21E-CC49-6C40-E35D4D5C9853}"/>
              </a:ext>
            </a:extLst>
          </p:cNvPr>
          <p:cNvSpPr/>
          <p:nvPr/>
        </p:nvSpPr>
        <p:spPr>
          <a:xfrm>
            <a:off x="3750775" y="3899027"/>
            <a:ext cx="3020728" cy="1864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76701-D2B4-5FF9-2BE7-D5D93652D7CE}"/>
              </a:ext>
            </a:extLst>
          </p:cNvPr>
          <p:cNvSpPr txBox="1"/>
          <p:nvPr/>
        </p:nvSpPr>
        <p:spPr>
          <a:xfrm>
            <a:off x="1381021" y="4707924"/>
            <a:ext cx="497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Since the journal is not subscribed, the link resolver will point to 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4F177-CC38-4A96-554C-E1076143061E}"/>
              </a:ext>
            </a:extLst>
          </p:cNvPr>
          <p:cNvSpPr txBox="1"/>
          <p:nvPr/>
        </p:nvSpPr>
        <p:spPr>
          <a:xfrm>
            <a:off x="7821827" y="5569545"/>
            <a:ext cx="353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Creates delay in access and unnecessary ILL requests</a:t>
            </a:r>
          </a:p>
        </p:txBody>
      </p:sp>
    </p:spTree>
    <p:extLst>
      <p:ext uri="{BB962C8B-B14F-4D97-AF65-F5344CB8AC3E}">
        <p14:creationId xmlns:p14="http://schemas.microsoft.com/office/powerpoint/2010/main" val="222445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AB14-839B-CC71-A7E2-86DF5578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5821F"/>
                </a:solidFill>
              </a:rPr>
              <a:t>LibKey</a:t>
            </a:r>
            <a:r>
              <a:rPr lang="en-US" b="1" dirty="0"/>
              <a:t> experience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3EF1D-94C8-2D7F-E29A-EFA60EB413DE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6A22421-7EC3-DC75-8FB4-EFE8A711554A}"/>
              </a:ext>
            </a:extLst>
          </p:cNvPr>
          <p:cNvSpPr/>
          <p:nvPr/>
        </p:nvSpPr>
        <p:spPr>
          <a:xfrm>
            <a:off x="6985327" y="4699066"/>
            <a:ext cx="1058308" cy="2383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45435-979B-75E4-B7A7-814E5FF6E2C6}"/>
              </a:ext>
            </a:extLst>
          </p:cNvPr>
          <p:cNvSpPr txBox="1"/>
          <p:nvPr/>
        </p:nvSpPr>
        <p:spPr>
          <a:xfrm>
            <a:off x="7024210" y="7416315"/>
            <a:ext cx="273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Article-level intelligence, AI-based source selection 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8C07BC4-FF11-ADC4-0261-4863931A7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833" y="1958928"/>
            <a:ext cx="4881695" cy="2516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0C864C-2017-2325-B644-037FFE9B8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573" y="3352341"/>
            <a:ext cx="1495002" cy="23346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B8A0532-BF02-128D-1A9D-132C33A8D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838" y="1767347"/>
            <a:ext cx="3605601" cy="37930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72CD288-11AF-2AA5-7D25-B83BF2A8EEB1}"/>
              </a:ext>
            </a:extLst>
          </p:cNvPr>
          <p:cNvSpPr/>
          <p:nvPr/>
        </p:nvSpPr>
        <p:spPr>
          <a:xfrm>
            <a:off x="3512614" y="4007484"/>
            <a:ext cx="914400" cy="243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4A9FDD0-9FAE-6727-5F7E-C296EBDAF2B0}"/>
              </a:ext>
            </a:extLst>
          </p:cNvPr>
          <p:cNvSpPr/>
          <p:nvPr/>
        </p:nvSpPr>
        <p:spPr>
          <a:xfrm rot="1451120">
            <a:off x="3583881" y="4436336"/>
            <a:ext cx="1734552" cy="1878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EB7BE8-0979-12F3-EBA7-2B6911D136E5}"/>
              </a:ext>
            </a:extLst>
          </p:cNvPr>
          <p:cNvSpPr txBox="1"/>
          <p:nvPr/>
        </p:nvSpPr>
        <p:spPr>
          <a:xfrm>
            <a:off x="1387833" y="4603905"/>
            <a:ext cx="298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Article request is first processed by </a:t>
            </a:r>
            <a:r>
              <a:rPr lang="en-US" b="1" dirty="0" err="1">
                <a:solidFill>
                  <a:schemeClr val="bg1"/>
                </a:solidFill>
              </a:rPr>
              <a:t>LibKey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07B67B-0B3B-416B-73FD-C16E046DB877}"/>
              </a:ext>
            </a:extLst>
          </p:cNvPr>
          <p:cNvSpPr txBox="1"/>
          <p:nvPr/>
        </p:nvSpPr>
        <p:spPr>
          <a:xfrm>
            <a:off x="5040709" y="5814242"/>
            <a:ext cx="211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LibKey</a:t>
            </a:r>
            <a:r>
              <a:rPr lang="en-US" b="1" dirty="0">
                <a:solidFill>
                  <a:schemeClr val="bg1"/>
                </a:solidFill>
              </a:rPr>
              <a:t> recognizes the article as OA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AA55AB-38BD-50E5-7B26-581D3D930E46}"/>
              </a:ext>
            </a:extLst>
          </p:cNvPr>
          <p:cNvSpPr txBox="1"/>
          <p:nvPr/>
        </p:nvSpPr>
        <p:spPr>
          <a:xfrm>
            <a:off x="8975601" y="5814242"/>
            <a:ext cx="250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User gets immediately to full text</a:t>
            </a:r>
          </a:p>
        </p:txBody>
      </p:sp>
    </p:spTree>
    <p:extLst>
      <p:ext uri="{BB962C8B-B14F-4D97-AF65-F5344CB8AC3E}">
        <p14:creationId xmlns:p14="http://schemas.microsoft.com/office/powerpoint/2010/main" val="38147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9B3467-7E0B-6518-5FFC-33C404B8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206" y="2519045"/>
            <a:ext cx="5471074" cy="1325563"/>
          </a:xfrm>
        </p:spPr>
        <p:txBody>
          <a:bodyPr>
            <a:noAutofit/>
          </a:bodyPr>
          <a:lstStyle/>
          <a:p>
            <a:r>
              <a:rPr lang="en-US" sz="6000" b="1" dirty="0" err="1"/>
              <a:t>Tak</a:t>
            </a:r>
            <a:r>
              <a:rPr lang="en-US" sz="6000" b="1" dirty="0"/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533E4-89B7-19AF-B9C6-564AB3BAFC2E}"/>
              </a:ext>
            </a:extLst>
          </p:cNvPr>
          <p:cNvSpPr txBox="1"/>
          <p:nvPr/>
        </p:nvSpPr>
        <p:spPr>
          <a:xfrm>
            <a:off x="416560" y="5497678"/>
            <a:ext cx="3336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Jonathan Bunkell</a:t>
            </a:r>
          </a:p>
          <a:p>
            <a:r>
              <a:rPr lang="en-US" dirty="0"/>
              <a:t>VP Sales</a:t>
            </a:r>
          </a:p>
          <a:p>
            <a:r>
              <a:rPr lang="en-US" dirty="0"/>
              <a:t>Third Iron, LLC</a:t>
            </a:r>
          </a:p>
          <a:p>
            <a:r>
              <a:rPr lang="en-US" dirty="0" err="1"/>
              <a:t>jonathan.bunkell@thirdiron.com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8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2B7022-BF42-4E18-0D39-983EFEC04A6B}"/>
              </a:ext>
            </a:extLst>
          </p:cNvPr>
          <p:cNvSpPr/>
          <p:nvPr/>
        </p:nvSpPr>
        <p:spPr>
          <a:xfrm>
            <a:off x="0" y="0"/>
            <a:ext cx="3669103" cy="6858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3BD810-D105-85B8-E532-908AA7A6D313}"/>
              </a:ext>
            </a:extLst>
          </p:cNvPr>
          <p:cNvSpPr txBox="1">
            <a:spLocks/>
          </p:cNvSpPr>
          <p:nvPr/>
        </p:nvSpPr>
        <p:spPr>
          <a:xfrm>
            <a:off x="-1082743" y="460637"/>
            <a:ext cx="60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35</a:t>
            </a:r>
            <a:r>
              <a:rPr lang="en-US" b="1" dirty="0">
                <a:solidFill>
                  <a:srgbClr val="F5821F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countries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5035D-5809-9A63-A423-879D9A063EE6}"/>
              </a:ext>
            </a:extLst>
          </p:cNvPr>
          <p:cNvSpPr txBox="1">
            <a:spLocks/>
          </p:cNvSpPr>
          <p:nvPr/>
        </p:nvSpPr>
        <p:spPr>
          <a:xfrm>
            <a:off x="3546389" y="813137"/>
            <a:ext cx="5099222" cy="1255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1,600+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globe-icon - World Land Trust">
            <a:extLst>
              <a:ext uri="{FF2B5EF4-FFF2-40B4-BE49-F238E27FC236}">
                <a16:creationId xmlns:a16="http://schemas.microsoft.com/office/drawing/2014/main" id="{FB719257-82B6-5074-E9AB-CC37733C0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7" y="2313251"/>
            <a:ext cx="3103836" cy="31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rvard University | History &amp; Facts | Britannica">
            <a:extLst>
              <a:ext uri="{FF2B5EF4-FFF2-40B4-BE49-F238E27FC236}">
                <a16:creationId xmlns:a16="http://schemas.microsoft.com/office/drawing/2014/main" id="{3551F940-2F59-CD69-405E-64D433C82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r="16444"/>
          <a:stretch/>
        </p:blipFill>
        <p:spPr bwMode="auto">
          <a:xfrm>
            <a:off x="4457299" y="2694510"/>
            <a:ext cx="1425679" cy="12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PP by Stealth: Hospitals for Sale - Exit - Explaining Albania">
            <a:extLst>
              <a:ext uri="{FF2B5EF4-FFF2-40B4-BE49-F238E27FC236}">
                <a16:creationId xmlns:a16="http://schemas.microsoft.com/office/drawing/2014/main" id="{EF5254C1-4C9B-0D99-EE2D-894B17546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r="3730"/>
          <a:stretch/>
        </p:blipFill>
        <p:spPr bwMode="auto">
          <a:xfrm>
            <a:off x="5893494" y="2689751"/>
            <a:ext cx="1973801" cy="12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DC at Work Today! Best Business Practices | About | CDC">
            <a:extLst>
              <a:ext uri="{FF2B5EF4-FFF2-40B4-BE49-F238E27FC236}">
                <a16:creationId xmlns:a16="http://schemas.microsoft.com/office/drawing/2014/main" id="{71E4C107-6A29-7DBA-3A9E-88499C1EE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93" y="3950061"/>
            <a:ext cx="197380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artin Marietta (NYSE: MLM) to move corporate headquarters in Raleigh to  new HIghwoods Properties (NYSE: HIW) building - Triangle Business Journal">
            <a:extLst>
              <a:ext uri="{FF2B5EF4-FFF2-40B4-BE49-F238E27FC236}">
                <a16:creationId xmlns:a16="http://schemas.microsoft.com/office/drawing/2014/main" id="{A2690E08-79F9-27FD-9226-E96F90A1F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r="12015"/>
          <a:stretch/>
        </p:blipFill>
        <p:spPr bwMode="auto">
          <a:xfrm>
            <a:off x="4467815" y="3945302"/>
            <a:ext cx="181649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E4EA18-8FE7-D0AC-87A3-B96CF9DE772A}"/>
              </a:ext>
            </a:extLst>
          </p:cNvPr>
          <p:cNvSpPr/>
          <p:nvPr/>
        </p:nvSpPr>
        <p:spPr>
          <a:xfrm>
            <a:off x="8522897" y="0"/>
            <a:ext cx="3669103" cy="6858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6D7CA7-89EA-C8E0-34F6-9DFC12398FF0}"/>
              </a:ext>
            </a:extLst>
          </p:cNvPr>
          <p:cNvSpPr txBox="1">
            <a:spLocks/>
          </p:cNvSpPr>
          <p:nvPr/>
        </p:nvSpPr>
        <p:spPr>
          <a:xfrm>
            <a:off x="7440154" y="421848"/>
            <a:ext cx="60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99%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renewed</a:t>
            </a:r>
          </a:p>
        </p:txBody>
      </p:sp>
      <p:pic>
        <p:nvPicPr>
          <p:cNvPr id="9" name="Picture 8" descr="A picture containing graphics, colorfulness, graphic design, creativity&#10;&#10;Description automatically generated">
            <a:extLst>
              <a:ext uri="{FF2B5EF4-FFF2-40B4-BE49-F238E27FC236}">
                <a16:creationId xmlns:a16="http://schemas.microsoft.com/office/drawing/2014/main" id="{B86A7AA8-2A36-1F73-E478-8A36101734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8498" y="2789532"/>
            <a:ext cx="2357900" cy="23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2218-74DA-2634-AE99-3E483256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Third Iron Customers in Denmark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C41D0-B743-4663-24D3-6A1BA0A2D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453265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University of Southern Denmark</a:t>
            </a:r>
          </a:p>
          <a:p>
            <a:r>
              <a:rPr lang="en-US" dirty="0"/>
              <a:t>Odense University Hospital</a:t>
            </a:r>
          </a:p>
          <a:p>
            <a:r>
              <a:rPr lang="en-US" dirty="0"/>
              <a:t>University College Copenhagen</a:t>
            </a:r>
          </a:p>
          <a:p>
            <a:r>
              <a:rPr lang="en-US" dirty="0"/>
              <a:t>University College of Northern Denmark</a:t>
            </a:r>
          </a:p>
          <a:p>
            <a:r>
              <a:rPr lang="en-US" dirty="0"/>
              <a:t>University College </a:t>
            </a:r>
            <a:r>
              <a:rPr lang="en-US" dirty="0" err="1"/>
              <a:t>Absalon</a:t>
            </a:r>
            <a:endParaRPr lang="en-US" dirty="0"/>
          </a:p>
          <a:p>
            <a:r>
              <a:rPr lang="en-US" dirty="0"/>
              <a:t>VIA University College</a:t>
            </a:r>
          </a:p>
          <a:p>
            <a:r>
              <a:rPr lang="en-US" dirty="0"/>
              <a:t>Copenhagen Business School</a:t>
            </a:r>
          </a:p>
        </p:txBody>
      </p:sp>
      <p:pic>
        <p:nvPicPr>
          <p:cNvPr id="2058" name="Picture 10" descr="Denmark Map Png : Outline Map Of Denmark With Regions Free Vector Maps ...">
            <a:extLst>
              <a:ext uri="{FF2B5EF4-FFF2-40B4-BE49-F238E27FC236}">
                <a16:creationId xmlns:a16="http://schemas.microsoft.com/office/drawing/2014/main" id="{B1DFD147-CD2D-BCC8-D8AC-C8A425165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66" y="1825625"/>
            <a:ext cx="4994234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89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17">
            <a:extLst>
              <a:ext uri="{FF2B5EF4-FFF2-40B4-BE49-F238E27FC236}">
                <a16:creationId xmlns:a16="http://schemas.microsoft.com/office/drawing/2014/main" id="{9916AED5-642A-180A-2A39-606C9A8449E6}"/>
              </a:ext>
            </a:extLst>
          </p:cNvPr>
          <p:cNvSpPr/>
          <p:nvPr/>
        </p:nvSpPr>
        <p:spPr>
          <a:xfrm>
            <a:off x="3248918" y="3147071"/>
            <a:ext cx="524107" cy="252327"/>
          </a:xfrm>
          <a:prstGeom prst="rightArrow">
            <a:avLst/>
          </a:prstGeom>
          <a:solidFill>
            <a:srgbClr val="F37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Right 17">
            <a:extLst>
              <a:ext uri="{FF2B5EF4-FFF2-40B4-BE49-F238E27FC236}">
                <a16:creationId xmlns:a16="http://schemas.microsoft.com/office/drawing/2014/main" id="{79F3BE59-0945-5B68-3984-D2E2885ED7BD}"/>
              </a:ext>
            </a:extLst>
          </p:cNvPr>
          <p:cNvSpPr/>
          <p:nvPr/>
        </p:nvSpPr>
        <p:spPr>
          <a:xfrm>
            <a:off x="6640952" y="3186998"/>
            <a:ext cx="524107" cy="252327"/>
          </a:xfrm>
          <a:prstGeom prst="rightArrow">
            <a:avLst/>
          </a:prstGeom>
          <a:solidFill>
            <a:srgbClr val="F37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7158B00-150B-5AB7-FA87-FEF63DC50AA0}"/>
              </a:ext>
            </a:extLst>
          </p:cNvPr>
          <p:cNvSpPr/>
          <p:nvPr/>
        </p:nvSpPr>
        <p:spPr>
          <a:xfrm>
            <a:off x="4033898" y="698639"/>
            <a:ext cx="2327806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Article Metadata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4C3A6D-EA7B-7F9F-FAF2-A4BCDA6580A9}"/>
              </a:ext>
            </a:extLst>
          </p:cNvPr>
          <p:cNvSpPr/>
          <p:nvPr/>
        </p:nvSpPr>
        <p:spPr>
          <a:xfrm>
            <a:off x="3999558" y="4500003"/>
            <a:ext cx="2327802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Aggregator Availability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5605D44-008B-7066-6743-214573645AC9}"/>
              </a:ext>
            </a:extLst>
          </p:cNvPr>
          <p:cNvSpPr/>
          <p:nvPr/>
        </p:nvSpPr>
        <p:spPr>
          <a:xfrm>
            <a:off x="4021262" y="1941205"/>
            <a:ext cx="2327804" cy="55659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Enhanced Open Access Availability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B8B4367-892A-1762-B7AA-1FAE3133F5ED}"/>
              </a:ext>
            </a:extLst>
          </p:cNvPr>
          <p:cNvSpPr/>
          <p:nvPr/>
        </p:nvSpPr>
        <p:spPr>
          <a:xfrm>
            <a:off x="4015861" y="2560028"/>
            <a:ext cx="2302093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Authentication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5DCD11-EF60-2C42-491B-4198C981F4DE}"/>
              </a:ext>
            </a:extLst>
          </p:cNvPr>
          <p:cNvSpPr/>
          <p:nvPr/>
        </p:nvSpPr>
        <p:spPr>
          <a:xfrm>
            <a:off x="3999558" y="5126992"/>
            <a:ext cx="2327802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Editorial Status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902A35E-B34B-0128-72A2-ADAF2DAC9A0A}"/>
              </a:ext>
            </a:extLst>
          </p:cNvPr>
          <p:cNvSpPr/>
          <p:nvPr/>
        </p:nvSpPr>
        <p:spPr>
          <a:xfrm>
            <a:off x="4021262" y="1311655"/>
            <a:ext cx="2302093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Entitlements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6343-ABEF-FE2A-0087-F26244CE3A26}"/>
              </a:ext>
            </a:extLst>
          </p:cNvPr>
          <p:cNvSpPr/>
          <p:nvPr/>
        </p:nvSpPr>
        <p:spPr>
          <a:xfrm>
            <a:off x="7385661" y="2300670"/>
            <a:ext cx="2189816" cy="579901"/>
          </a:xfrm>
          <a:prstGeom prst="rect">
            <a:avLst/>
          </a:prstGeom>
          <a:solidFill>
            <a:srgbClr val="FDB2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Subscribed Journal Publisher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1B940F-D510-3B8B-122B-DEBAF2AD298F}"/>
              </a:ext>
            </a:extLst>
          </p:cNvPr>
          <p:cNvSpPr/>
          <p:nvPr/>
        </p:nvSpPr>
        <p:spPr>
          <a:xfrm>
            <a:off x="7405831" y="3008931"/>
            <a:ext cx="2189816" cy="579901"/>
          </a:xfrm>
          <a:prstGeom prst="rect">
            <a:avLst/>
          </a:prstGeom>
          <a:solidFill>
            <a:srgbClr val="FDB2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Subscribed Journal Aggregator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AE01DC-10BF-936D-2199-28BA720835D8}"/>
              </a:ext>
            </a:extLst>
          </p:cNvPr>
          <p:cNvSpPr/>
          <p:nvPr/>
        </p:nvSpPr>
        <p:spPr>
          <a:xfrm>
            <a:off x="7403882" y="3715030"/>
            <a:ext cx="2189816" cy="5565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</a:t>
            </a:r>
            <a:r>
              <a:rPr lang="en-US" dirty="0" err="1"/>
              <a:t>VoR</a:t>
            </a:r>
            <a:r>
              <a:rPr lang="en-US" dirty="0"/>
              <a:t> OA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F74548-D44C-E53D-76F8-92182C0C1804}"/>
              </a:ext>
            </a:extLst>
          </p:cNvPr>
          <p:cNvSpPr/>
          <p:nvPr/>
        </p:nvSpPr>
        <p:spPr>
          <a:xfrm>
            <a:off x="7403882" y="4397820"/>
            <a:ext cx="2189816" cy="579901"/>
          </a:xfrm>
          <a:prstGeom prst="rect">
            <a:avLst/>
          </a:prstGeom>
          <a:solidFill>
            <a:srgbClr val="FDB2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ILL/Document Delivery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170399-86FE-72A0-78D1-D3A719FE2509}"/>
              </a:ext>
            </a:extLst>
          </p:cNvPr>
          <p:cNvSpPr/>
          <p:nvPr/>
        </p:nvSpPr>
        <p:spPr>
          <a:xfrm>
            <a:off x="7385661" y="1618613"/>
            <a:ext cx="2189816" cy="57990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OA </a:t>
            </a:r>
            <a:r>
              <a:rPr lang="en-US" dirty="0" err="1">
                <a:solidFill>
                  <a:schemeClr val="tx1"/>
                </a:solidFill>
              </a:rPr>
              <a:t>VoR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Right 17">
            <a:extLst>
              <a:ext uri="{FF2B5EF4-FFF2-40B4-BE49-F238E27FC236}">
                <a16:creationId xmlns:a16="http://schemas.microsoft.com/office/drawing/2014/main" id="{7F2E3AEF-EEE3-871B-8ED7-531AB8731375}"/>
              </a:ext>
            </a:extLst>
          </p:cNvPr>
          <p:cNvSpPr/>
          <p:nvPr/>
        </p:nvSpPr>
        <p:spPr>
          <a:xfrm>
            <a:off x="9824120" y="3147070"/>
            <a:ext cx="524107" cy="252327"/>
          </a:xfrm>
          <a:prstGeom prst="rightArrow">
            <a:avLst/>
          </a:prstGeom>
          <a:solidFill>
            <a:srgbClr val="F37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AFDA31-F663-4061-346B-EA848616964D}"/>
              </a:ext>
            </a:extLst>
          </p:cNvPr>
          <p:cNvSpPr txBox="1"/>
          <p:nvPr/>
        </p:nvSpPr>
        <p:spPr>
          <a:xfrm>
            <a:off x="467683" y="5906219"/>
            <a:ext cx="236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Article Record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332254-89DF-38A7-44FC-43502ED3B7C0}"/>
              </a:ext>
            </a:extLst>
          </p:cNvPr>
          <p:cNvSpPr txBox="1"/>
          <p:nvPr/>
        </p:nvSpPr>
        <p:spPr>
          <a:xfrm>
            <a:off x="3598864" y="5690775"/>
            <a:ext cx="3147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Article Intelligence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4EFD81-BD9E-A03D-CF4F-EAE15D84C375}"/>
              </a:ext>
            </a:extLst>
          </p:cNvPr>
          <p:cNvSpPr txBox="1"/>
          <p:nvPr/>
        </p:nvSpPr>
        <p:spPr>
          <a:xfrm>
            <a:off x="7147047" y="5730703"/>
            <a:ext cx="2667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AI-based source selection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2F9D25-906D-3A2C-5AD3-C37C33341676}"/>
              </a:ext>
            </a:extLst>
          </p:cNvPr>
          <p:cNvSpPr txBox="1"/>
          <p:nvPr/>
        </p:nvSpPr>
        <p:spPr>
          <a:xfrm>
            <a:off x="9784276" y="5732657"/>
            <a:ext cx="266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Full text</a:t>
            </a:r>
          </a:p>
        </p:txBody>
      </p:sp>
      <p:pic>
        <p:nvPicPr>
          <p:cNvPr id="28" name="Picture 27" descr="Download Imagen De Palomita - Green Check Icon Png PNG Image with No  Background - PNGkey.com">
            <a:extLst>
              <a:ext uri="{FF2B5EF4-FFF2-40B4-BE49-F238E27FC236}">
                <a16:creationId xmlns:a16="http://schemas.microsoft.com/office/drawing/2014/main" id="{84F7D5BB-AF9A-7157-0AEC-03BCAA90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88" y="1160026"/>
            <a:ext cx="417525" cy="4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8C936CA-C1E9-D1DF-3D5D-E168E048F360}"/>
              </a:ext>
            </a:extLst>
          </p:cNvPr>
          <p:cNvSpPr/>
          <p:nvPr/>
        </p:nvSpPr>
        <p:spPr>
          <a:xfrm>
            <a:off x="4008706" y="3852687"/>
            <a:ext cx="2327806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Available Article Formats</a:t>
            </a:r>
          </a:p>
        </p:txBody>
      </p:sp>
      <p:pic>
        <p:nvPicPr>
          <p:cNvPr id="30" name="Picture 29" descr="Download Imagen De Palomita - Green Check Icon Png PNG Image with No  Background - PNGkey.com">
            <a:extLst>
              <a:ext uri="{FF2B5EF4-FFF2-40B4-BE49-F238E27FC236}">
                <a16:creationId xmlns:a16="http://schemas.microsoft.com/office/drawing/2014/main" id="{40D3A050-8D61-1E4A-A5F3-29C7FE25E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22" y="559410"/>
            <a:ext cx="417525" cy="4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Download Imagen De Palomita - Green Check Icon Png PNG Image with No  Background - PNGkey.com">
            <a:extLst>
              <a:ext uri="{FF2B5EF4-FFF2-40B4-BE49-F238E27FC236}">
                <a16:creationId xmlns:a16="http://schemas.microsoft.com/office/drawing/2014/main" id="{4FC590E6-1E6D-4305-919A-35C85F28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62" y="1767543"/>
            <a:ext cx="417525" cy="4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Download Imagen De Palomita - Green Check Icon Png PNG Image with No  Background - PNGkey.com">
            <a:extLst>
              <a:ext uri="{FF2B5EF4-FFF2-40B4-BE49-F238E27FC236}">
                <a16:creationId xmlns:a16="http://schemas.microsoft.com/office/drawing/2014/main" id="{D974B304-7CAE-3CC8-B23F-11362258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92" y="2389190"/>
            <a:ext cx="417525" cy="4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Download Imagen De Palomita - Green Check Icon Png PNG Image with No  Background - PNGkey.com">
            <a:extLst>
              <a:ext uri="{FF2B5EF4-FFF2-40B4-BE49-F238E27FC236}">
                <a16:creationId xmlns:a16="http://schemas.microsoft.com/office/drawing/2014/main" id="{8625B655-0BEC-56B0-8216-59B98D5A9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11" y="4306072"/>
            <a:ext cx="417525" cy="4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Download Imagen De Palomita - Green Check Icon Png PNG Image with No  Background - PNGkey.com">
            <a:extLst>
              <a:ext uri="{FF2B5EF4-FFF2-40B4-BE49-F238E27FC236}">
                <a16:creationId xmlns:a16="http://schemas.microsoft.com/office/drawing/2014/main" id="{FCB0909A-32EA-A1A7-A968-9593498A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11" y="4977721"/>
            <a:ext cx="417525" cy="4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F484C6E-8400-21A0-885C-D48945245185}"/>
              </a:ext>
            </a:extLst>
          </p:cNvPr>
          <p:cNvSpPr/>
          <p:nvPr/>
        </p:nvSpPr>
        <p:spPr>
          <a:xfrm>
            <a:off x="4015861" y="3206057"/>
            <a:ext cx="2302093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Article Version</a:t>
            </a:r>
          </a:p>
        </p:txBody>
      </p:sp>
      <p:pic>
        <p:nvPicPr>
          <p:cNvPr id="9" name="Picture 8" descr="Download Imagen De Palomita - Green Check Icon Png PNG Image with No  Background - PNGkey.com">
            <a:extLst>
              <a:ext uri="{FF2B5EF4-FFF2-40B4-BE49-F238E27FC236}">
                <a16:creationId xmlns:a16="http://schemas.microsoft.com/office/drawing/2014/main" id="{A862ED17-9229-5B7C-8C0D-CFBFEF2C7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92" y="3035219"/>
            <a:ext cx="417525" cy="4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Download Imagen De Palomita - Green Check Icon Png PNG Image with No  Background - PNGkey.com">
            <a:extLst>
              <a:ext uri="{FF2B5EF4-FFF2-40B4-BE49-F238E27FC236}">
                <a16:creationId xmlns:a16="http://schemas.microsoft.com/office/drawing/2014/main" id="{13F7E80D-4BB0-0354-422D-E0E4E8BA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88" y="3669173"/>
            <a:ext cx="417525" cy="4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6C8AD5-5322-A08F-2F33-8AD94AA0A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18" y="3020585"/>
            <a:ext cx="3112277" cy="556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9ADC56-B300-8069-425C-83B460F5D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110" y="2688978"/>
            <a:ext cx="1594627" cy="111000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01EB8E-0EDF-1C75-73FA-16C53CD92293}"/>
              </a:ext>
            </a:extLst>
          </p:cNvPr>
          <p:cNvSpPr/>
          <p:nvPr/>
        </p:nvSpPr>
        <p:spPr>
          <a:xfrm>
            <a:off x="3773025" y="1868247"/>
            <a:ext cx="2867927" cy="691781"/>
          </a:xfrm>
          <a:prstGeom prst="roundRect">
            <a:avLst/>
          </a:prstGeom>
          <a:noFill/>
          <a:ln w="50800">
            <a:solidFill>
              <a:srgbClr val="F582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1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/>
      <p:bldP spid="2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E2A57F-EC82-EED4-5AA9-0F5400D2E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98" y="1980201"/>
            <a:ext cx="1452134" cy="22677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2" descr="How Do I Know The Source Is A Journal Article? – APA Style Citations">
            <a:extLst>
              <a:ext uri="{FF2B5EF4-FFF2-40B4-BE49-F238E27FC236}">
                <a16:creationId xmlns:a16="http://schemas.microsoft.com/office/drawing/2014/main" id="{5D91A9E0-40D2-D34B-5642-78790537F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339" y="2072497"/>
            <a:ext cx="1538713" cy="208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nPALS Essentials | PALS - Library Technology in MN">
            <a:extLst>
              <a:ext uri="{FF2B5EF4-FFF2-40B4-BE49-F238E27FC236}">
                <a16:creationId xmlns:a16="http://schemas.microsoft.com/office/drawing/2014/main" id="{2DF677A3-ED1C-531A-5D03-1AABB2E2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98" y="657042"/>
            <a:ext cx="2130983" cy="4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bsco Discovery Service | George Hail Free Library">
            <a:extLst>
              <a:ext uri="{FF2B5EF4-FFF2-40B4-BE49-F238E27FC236}">
                <a16:creationId xmlns:a16="http://schemas.microsoft.com/office/drawing/2014/main" id="{9F6B90B1-00A3-65D8-0350-A7BF2831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28" y="430595"/>
            <a:ext cx="716255" cy="7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AF733AA-B849-8FE8-5834-BA553E1908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971" t="11579" r="18531" b="29636"/>
          <a:stretch/>
        </p:blipFill>
        <p:spPr>
          <a:xfrm>
            <a:off x="2502709" y="1146850"/>
            <a:ext cx="950222" cy="923330"/>
          </a:xfrm>
          <a:prstGeom prst="rect">
            <a:avLst/>
          </a:prstGeom>
        </p:spPr>
      </p:pic>
      <p:pic>
        <p:nvPicPr>
          <p:cNvPr id="1032" name="Picture 8" descr="VuFind® - Search. Discover. Share.">
            <a:extLst>
              <a:ext uri="{FF2B5EF4-FFF2-40B4-BE49-F238E27FC236}">
                <a16:creationId xmlns:a16="http://schemas.microsoft.com/office/drawing/2014/main" id="{08C3F4CE-A48A-F57C-6E1C-412C8CAA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73" y="1146850"/>
            <a:ext cx="870868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A617882-B46A-CDE5-0753-61B9C6D64FAB}"/>
              </a:ext>
            </a:extLst>
          </p:cNvPr>
          <p:cNvSpPr/>
          <p:nvPr/>
        </p:nvSpPr>
        <p:spPr>
          <a:xfrm>
            <a:off x="2063419" y="331522"/>
            <a:ext cx="2575975" cy="1847284"/>
          </a:xfrm>
          <a:prstGeom prst="round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14493687-ABD0-FFC8-9492-B6D9BA5C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21" y="5550769"/>
            <a:ext cx="1238710" cy="4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70D628F-35C0-410D-D2DA-215AA0F00E68}"/>
              </a:ext>
            </a:extLst>
          </p:cNvPr>
          <p:cNvSpPr/>
          <p:nvPr/>
        </p:nvSpPr>
        <p:spPr>
          <a:xfrm>
            <a:off x="2063418" y="4458203"/>
            <a:ext cx="2575975" cy="1847284"/>
          </a:xfrm>
          <a:prstGeom prst="round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4E565A4-B964-8F6F-F742-2C00DA4FE72D}"/>
              </a:ext>
            </a:extLst>
          </p:cNvPr>
          <p:cNvSpPr/>
          <p:nvPr/>
        </p:nvSpPr>
        <p:spPr>
          <a:xfrm>
            <a:off x="2063418" y="2375082"/>
            <a:ext cx="2575975" cy="1847284"/>
          </a:xfrm>
          <a:prstGeom prst="round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16" descr="APA PsycInfo">
            <a:extLst>
              <a:ext uri="{FF2B5EF4-FFF2-40B4-BE49-F238E27FC236}">
                <a16:creationId xmlns:a16="http://schemas.microsoft.com/office/drawing/2014/main" id="{B7AB9862-0BF1-7522-CCF1-DBD0F4463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79"/>
          <a:stretch/>
        </p:blipFill>
        <p:spPr bwMode="auto">
          <a:xfrm>
            <a:off x="3710019" y="2536933"/>
            <a:ext cx="732727" cy="71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Books on Ebscohost Collection | Brooklyn Public Library">
            <a:extLst>
              <a:ext uri="{FF2B5EF4-FFF2-40B4-BE49-F238E27FC236}">
                <a16:creationId xmlns:a16="http://schemas.microsoft.com/office/drawing/2014/main" id="{2525DD81-DC31-8B3A-A61F-19426C10A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51" y="3253189"/>
            <a:ext cx="714632" cy="7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eb of Science | Library">
            <a:extLst>
              <a:ext uri="{FF2B5EF4-FFF2-40B4-BE49-F238E27FC236}">
                <a16:creationId xmlns:a16="http://schemas.microsoft.com/office/drawing/2014/main" id="{5FE79779-AA00-C852-4F17-3DA4F4E43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7876" r="28805" b="25405"/>
          <a:stretch/>
        </p:blipFill>
        <p:spPr bwMode="auto">
          <a:xfrm>
            <a:off x="3384890" y="3415040"/>
            <a:ext cx="641792" cy="6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ikipedia - Wikipedia">
            <a:extLst>
              <a:ext uri="{FF2B5EF4-FFF2-40B4-BE49-F238E27FC236}">
                <a16:creationId xmlns:a16="http://schemas.microsoft.com/office/drawing/2014/main" id="{5209BE67-DBFF-6339-B37B-4D72889C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22" y="4685389"/>
            <a:ext cx="689874" cy="6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roQuest | Better research, better learning, better insights.">
            <a:extLst>
              <a:ext uri="{FF2B5EF4-FFF2-40B4-BE49-F238E27FC236}">
                <a16:creationId xmlns:a16="http://schemas.microsoft.com/office/drawing/2014/main" id="{68C1115C-D196-85B0-F6E1-422E88E98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99" y="2456820"/>
            <a:ext cx="714632" cy="7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Wiley">
            <a:extLst>
              <a:ext uri="{FF2B5EF4-FFF2-40B4-BE49-F238E27FC236}">
                <a16:creationId xmlns:a16="http://schemas.microsoft.com/office/drawing/2014/main" id="{6CBBDF28-0172-C680-10F7-52C117D1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85" y="4612135"/>
            <a:ext cx="702797" cy="7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70F444DE-0370-794D-30A9-9EDA5CC40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25" y="5475510"/>
            <a:ext cx="669399" cy="6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DD0089-4876-9128-F5C8-296B06AC2D37}"/>
              </a:ext>
            </a:extLst>
          </p:cNvPr>
          <p:cNvSpPr txBox="1"/>
          <p:nvPr/>
        </p:nvSpPr>
        <p:spPr>
          <a:xfrm>
            <a:off x="487391" y="827903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Discovery</a:t>
            </a:r>
          </a:p>
          <a:p>
            <a:pPr algn="ctr"/>
            <a:r>
              <a:rPr lang="en-US" b="1" dirty="0"/>
              <a:t>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724B1-6CAC-6A18-4920-E7B4AD32E0E5}"/>
              </a:ext>
            </a:extLst>
          </p:cNvPr>
          <p:cNvSpPr txBox="1"/>
          <p:nvPr/>
        </p:nvSpPr>
        <p:spPr>
          <a:xfrm>
            <a:off x="473765" y="311405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Databases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2200D-4D30-C43E-C292-DDA66F396B0F}"/>
              </a:ext>
            </a:extLst>
          </p:cNvPr>
          <p:cNvSpPr txBox="1"/>
          <p:nvPr/>
        </p:nvSpPr>
        <p:spPr>
          <a:xfrm>
            <a:off x="489796" y="5058679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Open  Web</a:t>
            </a:r>
          </a:p>
          <a:p>
            <a:pPr algn="ctr"/>
            <a:r>
              <a:rPr lang="en-US" b="1" dirty="0"/>
              <a:t>Searching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80F406-6EA8-A5B8-DB05-43BBB96DD5FC}"/>
              </a:ext>
            </a:extLst>
          </p:cNvPr>
          <p:cNvCxnSpPr/>
          <p:nvPr/>
        </p:nvCxnSpPr>
        <p:spPr>
          <a:xfrm>
            <a:off x="4917989" y="1272746"/>
            <a:ext cx="1272746" cy="118407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D1CA5E-FACE-D843-8DB8-5C4A341C991F}"/>
              </a:ext>
            </a:extLst>
          </p:cNvPr>
          <p:cNvCxnSpPr>
            <a:cxnSpLocks/>
          </p:cNvCxnSpPr>
          <p:nvPr/>
        </p:nvCxnSpPr>
        <p:spPr>
          <a:xfrm flipV="1">
            <a:off x="5158552" y="4247913"/>
            <a:ext cx="1155751" cy="113393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7DFF19-4F87-47FA-A96B-FAA1A60F4A2E}"/>
              </a:ext>
            </a:extLst>
          </p:cNvPr>
          <p:cNvCxnSpPr>
            <a:cxnSpLocks/>
          </p:cNvCxnSpPr>
          <p:nvPr/>
        </p:nvCxnSpPr>
        <p:spPr>
          <a:xfrm>
            <a:off x="4999222" y="3415040"/>
            <a:ext cx="119151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231FCA-715F-3A98-D5FB-642183845FC5}"/>
              </a:ext>
            </a:extLst>
          </p:cNvPr>
          <p:cNvCxnSpPr>
            <a:cxnSpLocks/>
          </p:cNvCxnSpPr>
          <p:nvPr/>
        </p:nvCxnSpPr>
        <p:spPr>
          <a:xfrm>
            <a:off x="8166671" y="3253189"/>
            <a:ext cx="119151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9E5D19E-C265-F316-06E3-EE3C64A01804}"/>
              </a:ext>
            </a:extLst>
          </p:cNvPr>
          <p:cNvSpPr txBox="1"/>
          <p:nvPr/>
        </p:nvSpPr>
        <p:spPr>
          <a:xfrm>
            <a:off x="6637643" y="4458203"/>
            <a:ext cx="87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LibKey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42D6B5-B940-C468-4C0D-5A03C88A90A3}"/>
              </a:ext>
            </a:extLst>
          </p:cNvPr>
          <p:cNvSpPr txBox="1"/>
          <p:nvPr/>
        </p:nvSpPr>
        <p:spPr>
          <a:xfrm>
            <a:off x="9933979" y="4445546"/>
            <a:ext cx="102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Full Text</a:t>
            </a:r>
          </a:p>
        </p:txBody>
      </p:sp>
    </p:spTree>
    <p:extLst>
      <p:ext uri="{BB962C8B-B14F-4D97-AF65-F5344CB8AC3E}">
        <p14:creationId xmlns:p14="http://schemas.microsoft.com/office/powerpoint/2010/main" val="338767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970614-1C06-70A6-8E86-548659C60A7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36C679-9E65-A9D7-6F3E-D464B760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46" y="189834"/>
            <a:ext cx="57597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Need for </a:t>
            </a:r>
            <a:r>
              <a:rPr lang="en-US" b="1" dirty="0">
                <a:solidFill>
                  <a:srgbClr val="F5821F"/>
                </a:solidFill>
              </a:rPr>
              <a:t>accurate OA</a:t>
            </a:r>
            <a:r>
              <a:rPr lang="en-US" b="1" dirty="0">
                <a:solidFill>
                  <a:schemeClr val="bg1"/>
                </a:solidFill>
              </a:rPr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2D8F3-D88B-030A-6E50-8B7A360B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272" y="1579905"/>
            <a:ext cx="51158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Growing publication of Open Access articles requires accurate understanding of availability and reliable article links</a:t>
            </a:r>
          </a:p>
        </p:txBody>
      </p:sp>
      <p:pic>
        <p:nvPicPr>
          <p:cNvPr id="5" name="Picture 2" descr="Open access - Wikipedia">
            <a:extLst>
              <a:ext uri="{FF2B5EF4-FFF2-40B4-BE49-F238E27FC236}">
                <a16:creationId xmlns:a16="http://schemas.microsoft.com/office/drawing/2014/main" id="{E2F917E3-09F5-76B8-C389-853EE86A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22" y="1779373"/>
            <a:ext cx="2657389" cy="41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5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A71EF5-521D-635B-32EA-115BD2EA169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190 Puzzle Piece Not Fitting Images, Stock Photos &amp; Vectors | Shutterstock">
            <a:extLst>
              <a:ext uri="{FF2B5EF4-FFF2-40B4-BE49-F238E27FC236}">
                <a16:creationId xmlns:a16="http://schemas.microsoft.com/office/drawing/2014/main" id="{E48D6DF8-0B36-3200-7EE7-05B123CCD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2" b="7766"/>
          <a:stretch/>
        </p:blipFill>
        <p:spPr bwMode="auto">
          <a:xfrm>
            <a:off x="1376819" y="2301139"/>
            <a:ext cx="2994217" cy="252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5E45A20-CFDC-1B09-82C1-6EABCCC69E35}"/>
              </a:ext>
            </a:extLst>
          </p:cNvPr>
          <p:cNvSpPr txBox="1">
            <a:spLocks/>
          </p:cNvSpPr>
          <p:nvPr/>
        </p:nvSpPr>
        <p:spPr>
          <a:xfrm>
            <a:off x="733048" y="3060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5821F"/>
                </a:solidFill>
              </a:rPr>
              <a:t>OA</a:t>
            </a:r>
            <a:r>
              <a:rPr lang="en-US" b="1" dirty="0"/>
              <a:t> knowledge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56AB1-47F4-B8E6-8832-6F350BD21533}"/>
              </a:ext>
            </a:extLst>
          </p:cNvPr>
          <p:cNvSpPr txBox="1"/>
          <p:nvPr/>
        </p:nvSpPr>
        <p:spPr>
          <a:xfrm>
            <a:off x="6413157" y="151179"/>
            <a:ext cx="57788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State of OA linking today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Different sources of Open Access information, using different methodologies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Varying abilities and speed in correcting errors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u="sng" dirty="0">
                <a:solidFill>
                  <a:schemeClr val="bg1"/>
                </a:solidFill>
              </a:rPr>
              <a:t>Results for linking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Missing Open Access articles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Incorrect links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Misidentifying articles as Open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Incomplete links to available formats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Unclear versioning</a:t>
            </a:r>
          </a:p>
        </p:txBody>
      </p:sp>
    </p:spTree>
    <p:extLst>
      <p:ext uri="{BB962C8B-B14F-4D97-AF65-F5344CB8AC3E}">
        <p14:creationId xmlns:p14="http://schemas.microsoft.com/office/powerpoint/2010/main" val="256724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5EE3D-645F-DDB5-76E1-041C370491BB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4844C-B97E-E79E-382E-02F58AA2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Need for </a:t>
            </a:r>
            <a:r>
              <a:rPr lang="en-US" b="1" dirty="0">
                <a:solidFill>
                  <a:srgbClr val="F5821F"/>
                </a:solidFill>
              </a:rPr>
              <a:t>library centric</a:t>
            </a:r>
            <a:r>
              <a:rPr lang="en-US" b="1" dirty="0"/>
              <a:t>-OA linking</a:t>
            </a:r>
          </a:p>
        </p:txBody>
      </p:sp>
      <p:pic>
        <p:nvPicPr>
          <p:cNvPr id="3" name="Picture 6" descr="Colorful Jigsaw Puzzle Pattern&quot; iPad Case &amp; Skin for Sale by thejoyker1986  | Redbubble">
            <a:extLst>
              <a:ext uri="{FF2B5EF4-FFF2-40B4-BE49-F238E27FC236}">
                <a16:creationId xmlns:a16="http://schemas.microsoft.com/office/drawing/2014/main" id="{C7723265-61B4-CD96-9593-CEEF6AF8C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0" t="13151" r="9198" b="31689"/>
          <a:stretch/>
        </p:blipFill>
        <p:spPr bwMode="auto">
          <a:xfrm>
            <a:off x="1425161" y="2480028"/>
            <a:ext cx="2169807" cy="214846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Tools Icons – Download for Free in PNG and SVG">
            <a:extLst>
              <a:ext uri="{FF2B5EF4-FFF2-40B4-BE49-F238E27FC236}">
                <a16:creationId xmlns:a16="http://schemas.microsoft.com/office/drawing/2014/main" id="{A5C543EE-4325-6AC0-C2C7-4859B252F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5"/>
          <a:stretch/>
        </p:blipFill>
        <p:spPr bwMode="auto">
          <a:xfrm>
            <a:off x="4850683" y="2480028"/>
            <a:ext cx="2169807" cy="21828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n Progress Icon">
            <a:extLst>
              <a:ext uri="{FF2B5EF4-FFF2-40B4-BE49-F238E27FC236}">
                <a16:creationId xmlns:a16="http://schemas.microsoft.com/office/drawing/2014/main" id="{2F6930CF-4C3F-6B93-A9F8-7FEC8476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825" y="2480028"/>
            <a:ext cx="2182840" cy="21828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9B1768-4AE9-773D-3F95-6E1EABBA51C4}"/>
              </a:ext>
            </a:extLst>
          </p:cNvPr>
          <p:cNvSpPr txBox="1"/>
          <p:nvPr/>
        </p:nvSpPr>
        <p:spPr>
          <a:xfrm>
            <a:off x="1425160" y="4815167"/>
            <a:ext cx="216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Blending of Open Access data 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30DCF-7412-BE46-76F8-E8FCC03B4FAE}"/>
              </a:ext>
            </a:extLst>
          </p:cNvPr>
          <p:cNvSpPr txBox="1"/>
          <p:nvPr/>
        </p:nvSpPr>
        <p:spPr>
          <a:xfrm>
            <a:off x="4850682" y="4953667"/>
            <a:ext cx="2169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Operational control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76DE7-E5FD-5335-CC05-7E37EA79E58A}"/>
              </a:ext>
            </a:extLst>
          </p:cNvPr>
          <p:cNvSpPr txBox="1"/>
          <p:nvPr/>
        </p:nvSpPr>
        <p:spPr>
          <a:xfrm>
            <a:off x="8597036" y="4953666"/>
            <a:ext cx="210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Stay current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0E648F-53D1-0016-3FBE-B4B8E096D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46100" cy="9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4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B1F1A0-0AE1-43E3-362D-CE52DF0519A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8D7E75-DE1E-7ADE-2657-3DABF43F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68" y="30608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5821F"/>
                </a:solidFill>
              </a:rPr>
              <a:t>Hybrid</a:t>
            </a:r>
            <a:r>
              <a:rPr lang="en-US" b="1" dirty="0"/>
              <a:t> example</a:t>
            </a:r>
            <a:endParaRPr lang="en-US" b="1" dirty="0">
              <a:solidFill>
                <a:srgbClr val="F5821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E728E6-EA33-1047-29A0-651AB3282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720" y="2122329"/>
            <a:ext cx="4783832" cy="1603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Hybrid journal:  a subscription journal in which </a:t>
            </a:r>
            <a:r>
              <a:rPr lang="en-US" sz="4000" b="1" dirty="0">
                <a:solidFill>
                  <a:srgbClr val="F5821F"/>
                </a:solidFill>
              </a:rPr>
              <a:t>only some </a:t>
            </a:r>
            <a:r>
              <a:rPr lang="en-US" sz="4000" b="1" dirty="0">
                <a:solidFill>
                  <a:schemeClr val="bg1"/>
                </a:solidFill>
              </a:rPr>
              <a:t>articles are Open Access</a:t>
            </a:r>
          </a:p>
        </p:txBody>
      </p:sp>
      <p:pic>
        <p:nvPicPr>
          <p:cNvPr id="3074" name="Picture 2" descr="Issue Cover">
            <a:extLst>
              <a:ext uri="{FF2B5EF4-FFF2-40B4-BE49-F238E27FC236}">
                <a16:creationId xmlns:a16="http://schemas.microsoft.com/office/drawing/2014/main" id="{2734FA4D-4907-0925-08B4-33C33919D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2" y="1631643"/>
            <a:ext cx="3569817" cy="32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7F5278-9F80-95AF-637B-18A7D4C2F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32" y="4917731"/>
            <a:ext cx="3569817" cy="93942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757362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35581</TotalTime>
  <Words>328</Words>
  <Application>Microsoft Office PowerPoint</Application>
  <PresentationFormat>Widescreen</PresentationFormat>
  <Paragraphs>92</Paragraphs>
  <Slides>14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Depth</vt:lpstr>
      <vt:lpstr>PowerPoint-præsentation</vt:lpstr>
      <vt:lpstr>PowerPoint-præsentation</vt:lpstr>
      <vt:lpstr>Third Iron Customers in Denmark</vt:lpstr>
      <vt:lpstr>PowerPoint-præsentation</vt:lpstr>
      <vt:lpstr>PowerPoint-præsentation</vt:lpstr>
      <vt:lpstr>Need for accurate OA data</vt:lpstr>
      <vt:lpstr>PowerPoint-præsentation</vt:lpstr>
      <vt:lpstr>Need for library centric-OA linking</vt:lpstr>
      <vt:lpstr>Hybrid example</vt:lpstr>
      <vt:lpstr>Hybrid journals  indexed in databases</vt:lpstr>
      <vt:lpstr>PowerPoint-præsentation</vt:lpstr>
      <vt:lpstr>Current experience</vt:lpstr>
      <vt:lpstr>LibKey experience</vt:lpstr>
      <vt:lpstr>Tak!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B</dc:creator>
  <cp:lastModifiedBy>Claus Vesterager</cp:lastModifiedBy>
  <cp:revision>844</cp:revision>
  <dcterms:created xsi:type="dcterms:W3CDTF">2017-08-04T14:03:22Z</dcterms:created>
  <dcterms:modified xsi:type="dcterms:W3CDTF">2023-10-05T12:03:38Z</dcterms:modified>
</cp:coreProperties>
</file>