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7" r:id="rId2"/>
    <p:sldId id="258" r:id="rId3"/>
    <p:sldId id="262" r:id="rId4"/>
    <p:sldId id="265" r:id="rId5"/>
    <p:sldId id="269" r:id="rId6"/>
    <p:sldId id="294" r:id="rId7"/>
    <p:sldId id="303" r:id="rId8"/>
    <p:sldId id="264" r:id="rId9"/>
    <p:sldId id="260" r:id="rId10"/>
    <p:sldId id="295" r:id="rId11"/>
    <p:sldId id="272" r:id="rId12"/>
    <p:sldId id="273" r:id="rId13"/>
    <p:sldId id="281" r:id="rId14"/>
    <p:sldId id="282" r:id="rId15"/>
    <p:sldId id="278" r:id="rId16"/>
    <p:sldId id="270" r:id="rId17"/>
    <p:sldId id="299" r:id="rId18"/>
    <p:sldId id="274" r:id="rId1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itte Bruun Jensen" initials="GBJ" lastIdx="10" clrIdx="0">
    <p:extLst>
      <p:ext uri="{19B8F6BF-5375-455C-9EA6-DF929625EA0E}">
        <p15:presenceInfo xmlns:p15="http://schemas.microsoft.com/office/powerpoint/2012/main" userId="S-1-5-21-4207196655-1284807994-987816898-229412" providerId="AD"/>
      </p:ext>
    </p:extLst>
  </p:cmAuthor>
  <p:cmAuthor id="2" name="Claus V Pedersen" initials="CVP" lastIdx="1" clrIdx="1">
    <p:extLst>
      <p:ext uri="{19B8F6BF-5375-455C-9EA6-DF929625EA0E}">
        <p15:presenceInfo xmlns:p15="http://schemas.microsoft.com/office/powerpoint/2012/main" userId="738886a3e94ddf6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465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294" autoAdjust="0"/>
    <p:restoredTop sz="84824" autoAdjust="0"/>
  </p:normalViewPr>
  <p:slideViewPr>
    <p:cSldViewPr snapToGrid="0" snapToObjects="1">
      <p:cViewPr varScale="1">
        <p:scale>
          <a:sx n="63" d="100"/>
          <a:sy n="63" d="100"/>
        </p:scale>
        <p:origin x="1704"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a-DK"/>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A6D3DE7-1B43-7E45-98DB-B72D7D853488}" type="datetimeFigureOut">
              <a:rPr lang="en-US" smtClean="0"/>
              <a:t>10/4/2023</a:t>
            </a:fld>
            <a:endParaRPr lang="da-DK"/>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a-DK"/>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da-DK"/>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1BA714-1644-DF4A-A401-3A3C247A615D}" type="slidenum">
              <a:rPr lang="da-DK" smtClean="0"/>
              <a:t>‹nr.›</a:t>
            </a:fld>
            <a:endParaRPr lang="da-DK"/>
          </a:p>
        </p:txBody>
      </p:sp>
    </p:spTree>
    <p:extLst>
      <p:ext uri="{BB962C8B-B14F-4D97-AF65-F5344CB8AC3E}">
        <p14:creationId xmlns:p14="http://schemas.microsoft.com/office/powerpoint/2010/main" val="49492700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a:t>KARIN – byder</a:t>
            </a:r>
            <a:r>
              <a:rPr lang="da-DK" baseline="0" dirty="0"/>
              <a:t> velkommen til GF 2023</a:t>
            </a:r>
            <a:endParaRPr lang="da-DK" dirty="0"/>
          </a:p>
        </p:txBody>
      </p:sp>
      <p:sp>
        <p:nvSpPr>
          <p:cNvPr id="4" name="Slide Number Placeholder 3"/>
          <p:cNvSpPr>
            <a:spLocks noGrp="1"/>
          </p:cNvSpPr>
          <p:nvPr>
            <p:ph type="sldNum" sz="quarter" idx="10"/>
          </p:nvPr>
        </p:nvSpPr>
        <p:spPr/>
        <p:txBody>
          <a:bodyPr/>
          <a:lstStyle/>
          <a:p>
            <a:fld id="{991BA714-1644-DF4A-A401-3A3C247A615D}" type="slidenum">
              <a:rPr lang="da-DK" smtClean="0"/>
              <a:t>1</a:t>
            </a:fld>
            <a:endParaRPr lang="da-DK" dirty="0"/>
          </a:p>
        </p:txBody>
      </p:sp>
    </p:spTree>
    <p:extLst>
      <p:ext uri="{BB962C8B-B14F-4D97-AF65-F5344CB8AC3E}">
        <p14:creationId xmlns:p14="http://schemas.microsoft.com/office/powerpoint/2010/main" val="2033333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baseline="0" dirty="0"/>
              <a:t> </a:t>
            </a:r>
            <a:r>
              <a:rPr lang="da-DK" dirty="0"/>
              <a:t>KARIN</a:t>
            </a:r>
          </a:p>
        </p:txBody>
      </p:sp>
      <p:sp>
        <p:nvSpPr>
          <p:cNvPr id="4" name="Pladsholder til slidenummer 3"/>
          <p:cNvSpPr>
            <a:spLocks noGrp="1"/>
          </p:cNvSpPr>
          <p:nvPr>
            <p:ph type="sldNum" sz="quarter" idx="5"/>
          </p:nvPr>
        </p:nvSpPr>
        <p:spPr/>
        <p:txBody>
          <a:bodyPr/>
          <a:lstStyle/>
          <a:p>
            <a:fld id="{991BA714-1644-DF4A-A401-3A3C247A615D}" type="slidenum">
              <a:rPr lang="da-DK" smtClean="0"/>
              <a:t>10</a:t>
            </a:fld>
            <a:endParaRPr lang="da-DK"/>
          </a:p>
        </p:txBody>
      </p:sp>
    </p:spTree>
    <p:extLst>
      <p:ext uri="{BB962C8B-B14F-4D97-AF65-F5344CB8AC3E}">
        <p14:creationId xmlns:p14="http://schemas.microsoft.com/office/powerpoint/2010/main" val="1901647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a:t>DIRIGENT </a:t>
            </a:r>
          </a:p>
        </p:txBody>
      </p:sp>
      <p:sp>
        <p:nvSpPr>
          <p:cNvPr id="4" name="Slide Number Placeholder 3"/>
          <p:cNvSpPr>
            <a:spLocks noGrp="1"/>
          </p:cNvSpPr>
          <p:nvPr>
            <p:ph type="sldNum" sz="quarter" idx="10"/>
          </p:nvPr>
        </p:nvSpPr>
        <p:spPr/>
        <p:txBody>
          <a:bodyPr/>
          <a:lstStyle/>
          <a:p>
            <a:fld id="{991BA714-1644-DF4A-A401-3A3C247A615D}" type="slidenum">
              <a:rPr lang="da-DK" smtClean="0"/>
              <a:t>11</a:t>
            </a:fld>
            <a:endParaRPr lang="da-DK"/>
          </a:p>
        </p:txBody>
      </p:sp>
    </p:spTree>
    <p:extLst>
      <p:ext uri="{BB962C8B-B14F-4D97-AF65-F5344CB8AC3E}">
        <p14:creationId xmlns:p14="http://schemas.microsoft.com/office/powerpoint/2010/main" val="8403061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a:t>HANS</a:t>
            </a:r>
            <a:r>
              <a:rPr lang="da-DK" baseline="0" dirty="0"/>
              <a:t> KRISTIAN</a:t>
            </a:r>
            <a:endParaRPr lang="da-DK" dirty="0"/>
          </a:p>
        </p:txBody>
      </p:sp>
      <p:sp>
        <p:nvSpPr>
          <p:cNvPr id="4" name="Slide Number Placeholder 3"/>
          <p:cNvSpPr>
            <a:spLocks noGrp="1"/>
          </p:cNvSpPr>
          <p:nvPr>
            <p:ph type="sldNum" sz="quarter" idx="10"/>
          </p:nvPr>
        </p:nvSpPr>
        <p:spPr/>
        <p:txBody>
          <a:bodyPr/>
          <a:lstStyle/>
          <a:p>
            <a:fld id="{991BA714-1644-DF4A-A401-3A3C247A615D}" type="slidenum">
              <a:rPr lang="da-DK" smtClean="0"/>
              <a:t>12</a:t>
            </a:fld>
            <a:endParaRPr lang="da-DK"/>
          </a:p>
        </p:txBody>
      </p:sp>
    </p:spTree>
    <p:extLst>
      <p:ext uri="{BB962C8B-B14F-4D97-AF65-F5344CB8AC3E}">
        <p14:creationId xmlns:p14="http://schemas.microsoft.com/office/powerpoint/2010/main" val="8295776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HANS</a:t>
            </a:r>
            <a:r>
              <a:rPr lang="da-DK" baseline="0" dirty="0"/>
              <a:t> KRISTIAN</a:t>
            </a:r>
            <a:endParaRPr lang="da-DK" dirty="0"/>
          </a:p>
        </p:txBody>
      </p:sp>
      <p:sp>
        <p:nvSpPr>
          <p:cNvPr id="4" name="Pladsholder til slidenummer 3"/>
          <p:cNvSpPr>
            <a:spLocks noGrp="1"/>
          </p:cNvSpPr>
          <p:nvPr>
            <p:ph type="sldNum" sz="quarter" idx="10"/>
          </p:nvPr>
        </p:nvSpPr>
        <p:spPr/>
        <p:txBody>
          <a:bodyPr/>
          <a:lstStyle/>
          <a:p>
            <a:fld id="{991BA714-1644-DF4A-A401-3A3C247A615D}" type="slidenum">
              <a:rPr lang="da-DK" smtClean="0"/>
              <a:t>13</a:t>
            </a:fld>
            <a:endParaRPr lang="da-DK"/>
          </a:p>
        </p:txBody>
      </p:sp>
    </p:spTree>
    <p:extLst>
      <p:ext uri="{BB962C8B-B14F-4D97-AF65-F5344CB8AC3E}">
        <p14:creationId xmlns:p14="http://schemas.microsoft.com/office/powerpoint/2010/main" val="211982320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HANS KRISTIAN</a:t>
            </a:r>
          </a:p>
        </p:txBody>
      </p:sp>
      <p:sp>
        <p:nvSpPr>
          <p:cNvPr id="4" name="Pladsholder til slidenummer 3"/>
          <p:cNvSpPr>
            <a:spLocks noGrp="1"/>
          </p:cNvSpPr>
          <p:nvPr>
            <p:ph type="sldNum" sz="quarter" idx="10"/>
          </p:nvPr>
        </p:nvSpPr>
        <p:spPr/>
        <p:txBody>
          <a:bodyPr/>
          <a:lstStyle/>
          <a:p>
            <a:fld id="{991BA714-1644-DF4A-A401-3A3C247A615D}" type="slidenum">
              <a:rPr lang="da-DK" smtClean="0"/>
              <a:t>14</a:t>
            </a:fld>
            <a:endParaRPr lang="da-DK"/>
          </a:p>
        </p:txBody>
      </p:sp>
    </p:spTree>
    <p:extLst>
      <p:ext uri="{BB962C8B-B14F-4D97-AF65-F5344CB8AC3E}">
        <p14:creationId xmlns:p14="http://schemas.microsoft.com/office/powerpoint/2010/main" val="10924676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a:t>DIRIGENT</a:t>
            </a:r>
          </a:p>
        </p:txBody>
      </p:sp>
      <p:sp>
        <p:nvSpPr>
          <p:cNvPr id="4" name="Pladsholder til slidenummer 3"/>
          <p:cNvSpPr>
            <a:spLocks noGrp="1"/>
          </p:cNvSpPr>
          <p:nvPr>
            <p:ph type="sldNum" sz="quarter" idx="10"/>
          </p:nvPr>
        </p:nvSpPr>
        <p:spPr/>
        <p:txBody>
          <a:bodyPr/>
          <a:lstStyle/>
          <a:p>
            <a:fld id="{991BA714-1644-DF4A-A401-3A3C247A615D}" type="slidenum">
              <a:rPr lang="da-DK" smtClean="0"/>
              <a:t>15</a:t>
            </a:fld>
            <a:endParaRPr lang="da-DK"/>
          </a:p>
        </p:txBody>
      </p:sp>
    </p:spTree>
    <p:extLst>
      <p:ext uri="{BB962C8B-B14F-4D97-AF65-F5344CB8AC3E}">
        <p14:creationId xmlns:p14="http://schemas.microsoft.com/office/powerpoint/2010/main" val="18481232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a:t>DIRIGENT</a:t>
            </a:r>
          </a:p>
        </p:txBody>
      </p:sp>
      <p:sp>
        <p:nvSpPr>
          <p:cNvPr id="4" name="Slide Number Placeholder 3"/>
          <p:cNvSpPr>
            <a:spLocks noGrp="1"/>
          </p:cNvSpPr>
          <p:nvPr>
            <p:ph type="sldNum" sz="quarter" idx="10"/>
          </p:nvPr>
        </p:nvSpPr>
        <p:spPr/>
        <p:txBody>
          <a:bodyPr/>
          <a:lstStyle/>
          <a:p>
            <a:fld id="{991BA714-1644-DF4A-A401-3A3C247A615D}" type="slidenum">
              <a:rPr lang="da-DK" smtClean="0"/>
              <a:t>16</a:t>
            </a:fld>
            <a:endParaRPr lang="da-DK"/>
          </a:p>
        </p:txBody>
      </p:sp>
    </p:spTree>
    <p:extLst>
      <p:ext uri="{BB962C8B-B14F-4D97-AF65-F5344CB8AC3E}">
        <p14:creationId xmlns:p14="http://schemas.microsoft.com/office/powerpoint/2010/main" val="329564441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DIRIGENT</a:t>
            </a:r>
          </a:p>
          <a:p>
            <a:r>
              <a:rPr lang="da-DK" dirty="0"/>
              <a:t>Begge er villige til genvalg</a:t>
            </a:r>
          </a:p>
        </p:txBody>
      </p:sp>
      <p:sp>
        <p:nvSpPr>
          <p:cNvPr id="4" name="Pladsholder til slidenummer 3"/>
          <p:cNvSpPr>
            <a:spLocks noGrp="1"/>
          </p:cNvSpPr>
          <p:nvPr>
            <p:ph type="sldNum" sz="quarter" idx="5"/>
          </p:nvPr>
        </p:nvSpPr>
        <p:spPr/>
        <p:txBody>
          <a:bodyPr/>
          <a:lstStyle/>
          <a:p>
            <a:fld id="{991BA714-1644-DF4A-A401-3A3C247A615D}" type="slidenum">
              <a:rPr lang="da-DK" smtClean="0"/>
              <a:t>17</a:t>
            </a:fld>
            <a:endParaRPr lang="da-DK"/>
          </a:p>
        </p:txBody>
      </p:sp>
    </p:spTree>
    <p:extLst>
      <p:ext uri="{BB962C8B-B14F-4D97-AF65-F5344CB8AC3E}">
        <p14:creationId xmlns:p14="http://schemas.microsoft.com/office/powerpoint/2010/main" val="74345999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a:t>DIRIGENT</a:t>
            </a:r>
            <a:r>
              <a:rPr lang="da-DK" baseline="0" dirty="0"/>
              <a:t> / </a:t>
            </a:r>
            <a:r>
              <a:rPr lang="da-DK" dirty="0"/>
              <a:t>KARIN</a:t>
            </a:r>
          </a:p>
        </p:txBody>
      </p:sp>
      <p:sp>
        <p:nvSpPr>
          <p:cNvPr id="4" name="Slide Number Placeholder 3"/>
          <p:cNvSpPr>
            <a:spLocks noGrp="1"/>
          </p:cNvSpPr>
          <p:nvPr>
            <p:ph type="sldNum" sz="quarter" idx="10"/>
          </p:nvPr>
        </p:nvSpPr>
        <p:spPr/>
        <p:txBody>
          <a:bodyPr/>
          <a:lstStyle/>
          <a:p>
            <a:fld id="{991BA714-1644-DF4A-A401-3A3C247A615D}" type="slidenum">
              <a:rPr lang="da-DK" smtClean="0"/>
              <a:t>18</a:t>
            </a:fld>
            <a:endParaRPr lang="da-DK"/>
          </a:p>
        </p:txBody>
      </p:sp>
    </p:spTree>
    <p:extLst>
      <p:ext uri="{BB962C8B-B14F-4D97-AF65-F5344CB8AC3E}">
        <p14:creationId xmlns:p14="http://schemas.microsoft.com/office/powerpoint/2010/main" val="2520782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a:t>KARIN / DIRIGENT</a:t>
            </a:r>
          </a:p>
          <a:p>
            <a:r>
              <a:rPr lang="da-DK" dirty="0"/>
              <a:t>Forslag</a:t>
            </a:r>
            <a:r>
              <a:rPr lang="da-DK" baseline="0" dirty="0"/>
              <a:t> dirigent: Thomas Vibjerg Hansen, </a:t>
            </a:r>
            <a:r>
              <a:rPr lang="da-DK" baseline="0"/>
              <a:t>Aalborg Universitetsbibliotek</a:t>
            </a:r>
            <a:endParaRPr lang="da-DK" dirty="0"/>
          </a:p>
        </p:txBody>
      </p:sp>
      <p:sp>
        <p:nvSpPr>
          <p:cNvPr id="4" name="Slide Number Placeholder 3"/>
          <p:cNvSpPr>
            <a:spLocks noGrp="1"/>
          </p:cNvSpPr>
          <p:nvPr>
            <p:ph type="sldNum" sz="quarter" idx="10"/>
          </p:nvPr>
        </p:nvSpPr>
        <p:spPr/>
        <p:txBody>
          <a:bodyPr/>
          <a:lstStyle/>
          <a:p>
            <a:fld id="{991BA714-1644-DF4A-A401-3A3C247A615D}" type="slidenum">
              <a:rPr lang="da-DK" smtClean="0"/>
              <a:t>2</a:t>
            </a:fld>
            <a:endParaRPr lang="da-DK" dirty="0"/>
          </a:p>
        </p:txBody>
      </p:sp>
    </p:spTree>
    <p:extLst>
      <p:ext uri="{BB962C8B-B14F-4D97-AF65-F5344CB8AC3E}">
        <p14:creationId xmlns:p14="http://schemas.microsoft.com/office/powerpoint/2010/main" val="39684107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a:t>Thomas giver ordet til Nedslag.</a:t>
            </a:r>
          </a:p>
        </p:txBody>
      </p:sp>
      <p:sp>
        <p:nvSpPr>
          <p:cNvPr id="4" name="Slide Number Placeholder 3"/>
          <p:cNvSpPr>
            <a:spLocks noGrp="1"/>
          </p:cNvSpPr>
          <p:nvPr>
            <p:ph type="sldNum" sz="quarter" idx="10"/>
          </p:nvPr>
        </p:nvSpPr>
        <p:spPr/>
        <p:txBody>
          <a:bodyPr/>
          <a:lstStyle/>
          <a:p>
            <a:fld id="{991BA714-1644-DF4A-A401-3A3C247A615D}" type="slidenum">
              <a:rPr lang="da-DK" smtClean="0"/>
              <a:t>3</a:t>
            </a:fld>
            <a:endParaRPr lang="da-DK"/>
          </a:p>
        </p:txBody>
      </p:sp>
    </p:spTree>
    <p:extLst>
      <p:ext uri="{BB962C8B-B14F-4D97-AF65-F5344CB8AC3E}">
        <p14:creationId xmlns:p14="http://schemas.microsoft.com/office/powerpoint/2010/main" val="22595511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a:t>Transitionen til digital REVY (mindre oplag fysisk, større fokus på digital udgave). Hjemmesiden (flere nyheder til hjemmesiden ønskes – indsend gerne til sekretariatet, hvis der er nyheder af vigtighed for hele branchen). Facebook-siden (gerne støre interaktion – spørgsmål: bruger man Facebook-siden, ønsker man at bruge Facebook-siden?). </a:t>
            </a:r>
            <a:r>
              <a:rPr lang="da-DK" dirty="0" err="1"/>
              <a:t>Forskbib</a:t>
            </a:r>
            <a:r>
              <a:rPr lang="da-DK" dirty="0"/>
              <a:t>-listen (omlagt, forhåbentlig bedre – stadig problemer med æ, ø og å, men meget ligger i opsætningen lokalt på institutionerne). TAK til den frivillige redaktionsgruppe i REVY.</a:t>
            </a:r>
          </a:p>
        </p:txBody>
      </p:sp>
      <p:sp>
        <p:nvSpPr>
          <p:cNvPr id="4" name="Slide Number Placeholder 3"/>
          <p:cNvSpPr>
            <a:spLocks noGrp="1"/>
          </p:cNvSpPr>
          <p:nvPr>
            <p:ph type="sldNum" sz="quarter" idx="10"/>
          </p:nvPr>
        </p:nvSpPr>
        <p:spPr/>
        <p:txBody>
          <a:bodyPr/>
          <a:lstStyle/>
          <a:p>
            <a:fld id="{991BA714-1644-DF4A-A401-3A3C247A615D}" type="slidenum">
              <a:rPr lang="da-DK" smtClean="0"/>
              <a:t>4</a:t>
            </a:fld>
            <a:endParaRPr lang="da-DK"/>
          </a:p>
        </p:txBody>
      </p:sp>
    </p:spTree>
    <p:extLst>
      <p:ext uri="{BB962C8B-B14F-4D97-AF65-F5344CB8AC3E}">
        <p14:creationId xmlns:p14="http://schemas.microsoft.com/office/powerpoint/2010/main" val="20345578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da-DK" dirty="0"/>
          </a:p>
        </p:txBody>
      </p:sp>
      <p:sp>
        <p:nvSpPr>
          <p:cNvPr id="4" name="Slide Number Placeholder 3"/>
          <p:cNvSpPr>
            <a:spLocks noGrp="1"/>
          </p:cNvSpPr>
          <p:nvPr>
            <p:ph type="sldNum" sz="quarter" idx="10"/>
          </p:nvPr>
        </p:nvSpPr>
        <p:spPr/>
        <p:txBody>
          <a:bodyPr/>
          <a:lstStyle/>
          <a:p>
            <a:fld id="{991BA714-1644-DF4A-A401-3A3C247A615D}" type="slidenum">
              <a:rPr lang="da-DK" smtClean="0"/>
              <a:t>5</a:t>
            </a:fld>
            <a:endParaRPr lang="da-DK"/>
          </a:p>
        </p:txBody>
      </p:sp>
    </p:spTree>
    <p:extLst>
      <p:ext uri="{BB962C8B-B14F-4D97-AF65-F5344CB8AC3E}">
        <p14:creationId xmlns:p14="http://schemas.microsoft.com/office/powerpoint/2010/main" val="794857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HELLE: TAK til fora for deres store arbejde, som har hel basal betydning for DFFU.</a:t>
            </a:r>
          </a:p>
        </p:txBody>
      </p:sp>
      <p:sp>
        <p:nvSpPr>
          <p:cNvPr id="4" name="Pladsholder til slidenummer 3"/>
          <p:cNvSpPr>
            <a:spLocks noGrp="1"/>
          </p:cNvSpPr>
          <p:nvPr>
            <p:ph type="sldNum" sz="quarter" idx="5"/>
          </p:nvPr>
        </p:nvSpPr>
        <p:spPr/>
        <p:txBody>
          <a:bodyPr/>
          <a:lstStyle/>
          <a:p>
            <a:fld id="{991BA714-1644-DF4A-A401-3A3C247A615D}" type="slidenum">
              <a:rPr lang="da-DK" smtClean="0"/>
              <a:t>6</a:t>
            </a:fld>
            <a:endParaRPr lang="da-DK"/>
          </a:p>
        </p:txBody>
      </p:sp>
    </p:spTree>
    <p:extLst>
      <p:ext uri="{BB962C8B-B14F-4D97-AF65-F5344CB8AC3E}">
        <p14:creationId xmlns:p14="http://schemas.microsoft.com/office/powerpoint/2010/main" val="267918631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HANS KRISTIAN</a:t>
            </a:r>
          </a:p>
        </p:txBody>
      </p:sp>
      <p:sp>
        <p:nvSpPr>
          <p:cNvPr id="4" name="Pladsholder til slidenummer 3"/>
          <p:cNvSpPr>
            <a:spLocks noGrp="1"/>
          </p:cNvSpPr>
          <p:nvPr>
            <p:ph type="sldNum" sz="quarter" idx="5"/>
          </p:nvPr>
        </p:nvSpPr>
        <p:spPr/>
        <p:txBody>
          <a:bodyPr/>
          <a:lstStyle/>
          <a:p>
            <a:fld id="{991BA714-1644-DF4A-A401-3A3C247A615D}" type="slidenum">
              <a:rPr lang="da-DK" smtClean="0"/>
              <a:t>7</a:t>
            </a:fld>
            <a:endParaRPr lang="da-DK"/>
          </a:p>
        </p:txBody>
      </p:sp>
    </p:spTree>
    <p:extLst>
      <p:ext uri="{BB962C8B-B14F-4D97-AF65-F5344CB8AC3E}">
        <p14:creationId xmlns:p14="http://schemas.microsoft.com/office/powerpoint/2010/main" val="22590900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a:t>HANS KRISTIAN</a:t>
            </a:r>
          </a:p>
          <a:p>
            <a:endParaRPr lang="da-DK" dirty="0"/>
          </a:p>
          <a:p>
            <a:r>
              <a:rPr lang="da-DK" dirty="0"/>
              <a:t> </a:t>
            </a:r>
          </a:p>
        </p:txBody>
      </p:sp>
      <p:sp>
        <p:nvSpPr>
          <p:cNvPr id="4" name="Slide Number Placeholder 3"/>
          <p:cNvSpPr>
            <a:spLocks noGrp="1"/>
          </p:cNvSpPr>
          <p:nvPr>
            <p:ph type="sldNum" sz="quarter" idx="10"/>
          </p:nvPr>
        </p:nvSpPr>
        <p:spPr/>
        <p:txBody>
          <a:bodyPr/>
          <a:lstStyle/>
          <a:p>
            <a:fld id="{991BA714-1644-DF4A-A401-3A3C247A615D}" type="slidenum">
              <a:rPr lang="da-DK" smtClean="0"/>
              <a:t>8</a:t>
            </a:fld>
            <a:endParaRPr lang="da-DK"/>
          </a:p>
        </p:txBody>
      </p:sp>
    </p:spTree>
    <p:extLst>
      <p:ext uri="{BB962C8B-B14F-4D97-AF65-F5344CB8AC3E}">
        <p14:creationId xmlns:p14="http://schemas.microsoft.com/office/powerpoint/2010/main" val="4705272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da-DK" dirty="0"/>
              <a:t>KARIN</a:t>
            </a:r>
          </a:p>
          <a:p>
            <a:endParaRPr lang="da-DK" b="0" dirty="0">
              <a:solidFill>
                <a:srgbClr val="FF0000"/>
              </a:solidFill>
            </a:endParaRPr>
          </a:p>
          <a:p>
            <a:endParaRPr lang="da-DK" dirty="0"/>
          </a:p>
        </p:txBody>
      </p:sp>
      <p:sp>
        <p:nvSpPr>
          <p:cNvPr id="4" name="Slide Number Placeholder 3"/>
          <p:cNvSpPr>
            <a:spLocks noGrp="1"/>
          </p:cNvSpPr>
          <p:nvPr>
            <p:ph type="sldNum" sz="quarter" idx="10"/>
          </p:nvPr>
        </p:nvSpPr>
        <p:spPr/>
        <p:txBody>
          <a:bodyPr/>
          <a:lstStyle/>
          <a:p>
            <a:fld id="{991BA714-1644-DF4A-A401-3A3C247A615D}" type="slidenum">
              <a:rPr lang="da-DK" smtClean="0"/>
              <a:t>9</a:t>
            </a:fld>
            <a:endParaRPr lang="da-DK"/>
          </a:p>
        </p:txBody>
      </p:sp>
    </p:spTree>
    <p:extLst>
      <p:ext uri="{BB962C8B-B14F-4D97-AF65-F5344CB8AC3E}">
        <p14:creationId xmlns:p14="http://schemas.microsoft.com/office/powerpoint/2010/main" val="1451458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da-DK"/>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a:t>Click to edit Master subtitle style</a:t>
            </a:r>
          </a:p>
        </p:txBody>
      </p:sp>
      <p:sp>
        <p:nvSpPr>
          <p:cNvPr id="4" name="Date Placeholder 3"/>
          <p:cNvSpPr>
            <a:spLocks noGrp="1"/>
          </p:cNvSpPr>
          <p:nvPr>
            <p:ph type="dt" sz="half" idx="10"/>
          </p:nvPr>
        </p:nvSpPr>
        <p:spPr/>
        <p:txBody>
          <a:bodyPr/>
          <a:lstStyle>
            <a:lvl1pPr>
              <a:defRPr/>
            </a:lvl1pPr>
          </a:lstStyle>
          <a:p>
            <a:pPr>
              <a:defRPr/>
            </a:pPr>
            <a:fld id="{BA98B0C3-F37B-2944-A767-555A23AA9724}" type="datetimeFigureOut">
              <a:rPr lang="en-US"/>
              <a:pPr>
                <a:defRPr/>
              </a:pPr>
              <a:t>10/4/2023</a:t>
            </a:fld>
            <a:endParaRPr lang="da-DK"/>
          </a:p>
        </p:txBody>
      </p:sp>
      <p:sp>
        <p:nvSpPr>
          <p:cNvPr id="5" name="Footer Placeholder 4"/>
          <p:cNvSpPr>
            <a:spLocks noGrp="1"/>
          </p:cNvSpPr>
          <p:nvPr>
            <p:ph type="ftr" sz="quarter" idx="11"/>
          </p:nvPr>
        </p:nvSpPr>
        <p:spPr/>
        <p:txBody>
          <a:bodyPr/>
          <a:lstStyle>
            <a:lvl1pPr>
              <a:defRPr/>
            </a:lvl1pPr>
          </a:lstStyle>
          <a:p>
            <a:pPr>
              <a:defRPr/>
            </a:pPr>
            <a:endParaRPr lang="da-DK"/>
          </a:p>
        </p:txBody>
      </p:sp>
      <p:sp>
        <p:nvSpPr>
          <p:cNvPr id="6" name="Slide Number Placeholder 5"/>
          <p:cNvSpPr>
            <a:spLocks noGrp="1"/>
          </p:cNvSpPr>
          <p:nvPr>
            <p:ph type="sldNum" sz="quarter" idx="12"/>
          </p:nvPr>
        </p:nvSpPr>
        <p:spPr/>
        <p:txBody>
          <a:bodyPr/>
          <a:lstStyle>
            <a:lvl1pPr>
              <a:defRPr/>
            </a:lvl1pPr>
          </a:lstStyle>
          <a:p>
            <a:pPr>
              <a:defRPr/>
            </a:pPr>
            <a:fld id="{682B82D3-C29A-FB46-9196-4FA760382992}" type="slidenum">
              <a:rPr lang="da-DK"/>
              <a:pPr>
                <a:defRPr/>
              </a:pPr>
              <a:t>‹nr.›</a:t>
            </a:fld>
            <a:endParaRPr lang="da-DK"/>
          </a:p>
        </p:txBody>
      </p:sp>
    </p:spTree>
    <p:extLst>
      <p:ext uri="{BB962C8B-B14F-4D97-AF65-F5344CB8AC3E}">
        <p14:creationId xmlns:p14="http://schemas.microsoft.com/office/powerpoint/2010/main" val="839726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Click to edit Master title style</a:t>
            </a:r>
          </a:p>
        </p:txBody>
      </p:sp>
      <p:sp>
        <p:nvSpPr>
          <p:cNvPr id="3" name="Vertical Text Placeholder 2"/>
          <p:cNvSpPr>
            <a:spLocks noGrp="1"/>
          </p:cNvSpPr>
          <p:nvPr>
            <p:ph type="body" orient="vert" idx="1"/>
          </p:nvPr>
        </p:nvSpPr>
        <p:spPr/>
        <p:txBody>
          <a:bodyPr vert="eaVert"/>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p>
        </p:txBody>
      </p:sp>
      <p:sp>
        <p:nvSpPr>
          <p:cNvPr id="4" name="Date Placeholder 3"/>
          <p:cNvSpPr>
            <a:spLocks noGrp="1"/>
          </p:cNvSpPr>
          <p:nvPr>
            <p:ph type="dt" sz="half" idx="10"/>
          </p:nvPr>
        </p:nvSpPr>
        <p:spPr/>
        <p:txBody>
          <a:bodyPr/>
          <a:lstStyle>
            <a:lvl1pPr>
              <a:defRPr/>
            </a:lvl1pPr>
          </a:lstStyle>
          <a:p>
            <a:pPr>
              <a:defRPr/>
            </a:pPr>
            <a:fld id="{085CF14F-3155-AE4B-8AEE-283067D22D5E}" type="datetimeFigureOut">
              <a:rPr lang="en-US"/>
              <a:pPr>
                <a:defRPr/>
              </a:pPr>
              <a:t>10/4/2023</a:t>
            </a:fld>
            <a:endParaRPr lang="da-DK"/>
          </a:p>
        </p:txBody>
      </p:sp>
      <p:sp>
        <p:nvSpPr>
          <p:cNvPr id="5" name="Footer Placeholder 4"/>
          <p:cNvSpPr>
            <a:spLocks noGrp="1"/>
          </p:cNvSpPr>
          <p:nvPr>
            <p:ph type="ftr" sz="quarter" idx="11"/>
          </p:nvPr>
        </p:nvSpPr>
        <p:spPr/>
        <p:txBody>
          <a:bodyPr/>
          <a:lstStyle>
            <a:lvl1pPr>
              <a:defRPr/>
            </a:lvl1pPr>
          </a:lstStyle>
          <a:p>
            <a:pPr>
              <a:defRPr/>
            </a:pPr>
            <a:endParaRPr lang="da-DK"/>
          </a:p>
        </p:txBody>
      </p:sp>
      <p:sp>
        <p:nvSpPr>
          <p:cNvPr id="6" name="Slide Number Placeholder 5"/>
          <p:cNvSpPr>
            <a:spLocks noGrp="1"/>
          </p:cNvSpPr>
          <p:nvPr>
            <p:ph type="sldNum" sz="quarter" idx="12"/>
          </p:nvPr>
        </p:nvSpPr>
        <p:spPr/>
        <p:txBody>
          <a:bodyPr/>
          <a:lstStyle>
            <a:lvl1pPr>
              <a:defRPr/>
            </a:lvl1pPr>
          </a:lstStyle>
          <a:p>
            <a:pPr>
              <a:defRPr/>
            </a:pPr>
            <a:fld id="{713B46C7-59EB-A84C-9D14-BD94D7A778B8}" type="slidenum">
              <a:rPr lang="da-DK"/>
              <a:pPr>
                <a:defRPr/>
              </a:pPr>
              <a:t>‹nr.›</a:t>
            </a:fld>
            <a:endParaRPr lang="da-DK"/>
          </a:p>
        </p:txBody>
      </p:sp>
    </p:spTree>
    <p:extLst>
      <p:ext uri="{BB962C8B-B14F-4D97-AF65-F5344CB8AC3E}">
        <p14:creationId xmlns:p14="http://schemas.microsoft.com/office/powerpoint/2010/main" val="41637553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da-DK"/>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p>
        </p:txBody>
      </p:sp>
      <p:sp>
        <p:nvSpPr>
          <p:cNvPr id="4" name="Date Placeholder 3"/>
          <p:cNvSpPr>
            <a:spLocks noGrp="1"/>
          </p:cNvSpPr>
          <p:nvPr>
            <p:ph type="dt" sz="half" idx="10"/>
          </p:nvPr>
        </p:nvSpPr>
        <p:spPr/>
        <p:txBody>
          <a:bodyPr/>
          <a:lstStyle>
            <a:lvl1pPr>
              <a:defRPr/>
            </a:lvl1pPr>
          </a:lstStyle>
          <a:p>
            <a:pPr>
              <a:defRPr/>
            </a:pPr>
            <a:fld id="{687A9E1C-2952-2848-98F6-34BCAB3BF8A9}" type="datetimeFigureOut">
              <a:rPr lang="en-US"/>
              <a:pPr>
                <a:defRPr/>
              </a:pPr>
              <a:t>10/4/2023</a:t>
            </a:fld>
            <a:endParaRPr lang="da-DK"/>
          </a:p>
        </p:txBody>
      </p:sp>
      <p:sp>
        <p:nvSpPr>
          <p:cNvPr id="5" name="Footer Placeholder 4"/>
          <p:cNvSpPr>
            <a:spLocks noGrp="1"/>
          </p:cNvSpPr>
          <p:nvPr>
            <p:ph type="ftr" sz="quarter" idx="11"/>
          </p:nvPr>
        </p:nvSpPr>
        <p:spPr/>
        <p:txBody>
          <a:bodyPr/>
          <a:lstStyle>
            <a:lvl1pPr>
              <a:defRPr/>
            </a:lvl1pPr>
          </a:lstStyle>
          <a:p>
            <a:pPr>
              <a:defRPr/>
            </a:pPr>
            <a:endParaRPr lang="da-DK"/>
          </a:p>
        </p:txBody>
      </p:sp>
      <p:sp>
        <p:nvSpPr>
          <p:cNvPr id="6" name="Slide Number Placeholder 5"/>
          <p:cNvSpPr>
            <a:spLocks noGrp="1"/>
          </p:cNvSpPr>
          <p:nvPr>
            <p:ph type="sldNum" sz="quarter" idx="12"/>
          </p:nvPr>
        </p:nvSpPr>
        <p:spPr/>
        <p:txBody>
          <a:bodyPr/>
          <a:lstStyle>
            <a:lvl1pPr>
              <a:defRPr/>
            </a:lvl1pPr>
          </a:lstStyle>
          <a:p>
            <a:pPr>
              <a:defRPr/>
            </a:pPr>
            <a:fld id="{3E836FE1-D008-BD46-BCFA-DF9A669A3AAF}" type="slidenum">
              <a:rPr lang="da-DK"/>
              <a:pPr>
                <a:defRPr/>
              </a:pPr>
              <a:t>‹nr.›</a:t>
            </a:fld>
            <a:endParaRPr lang="da-DK"/>
          </a:p>
        </p:txBody>
      </p:sp>
    </p:spTree>
    <p:extLst>
      <p:ext uri="{BB962C8B-B14F-4D97-AF65-F5344CB8AC3E}">
        <p14:creationId xmlns:p14="http://schemas.microsoft.com/office/powerpoint/2010/main" val="17171374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Click to edit Master title style</a:t>
            </a:r>
          </a:p>
        </p:txBody>
      </p:sp>
      <p:sp>
        <p:nvSpPr>
          <p:cNvPr id="3" name="Content Placeholder 2"/>
          <p:cNvSpPr>
            <a:spLocks noGrp="1"/>
          </p:cNvSpPr>
          <p:nvPr>
            <p:ph idx="1"/>
          </p:nvPr>
        </p:nvSpPr>
        <p:spPr/>
        <p:txBody>
          <a:body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p>
        </p:txBody>
      </p:sp>
      <p:sp>
        <p:nvSpPr>
          <p:cNvPr id="4" name="Date Placeholder 3"/>
          <p:cNvSpPr>
            <a:spLocks noGrp="1"/>
          </p:cNvSpPr>
          <p:nvPr>
            <p:ph type="dt" sz="half" idx="10"/>
          </p:nvPr>
        </p:nvSpPr>
        <p:spPr/>
        <p:txBody>
          <a:bodyPr/>
          <a:lstStyle>
            <a:lvl1pPr>
              <a:defRPr/>
            </a:lvl1pPr>
          </a:lstStyle>
          <a:p>
            <a:pPr>
              <a:defRPr/>
            </a:pPr>
            <a:fld id="{8508D100-A153-A54C-BB34-5746BF556A19}" type="datetimeFigureOut">
              <a:rPr lang="en-US"/>
              <a:pPr>
                <a:defRPr/>
              </a:pPr>
              <a:t>10/4/2023</a:t>
            </a:fld>
            <a:endParaRPr lang="da-DK"/>
          </a:p>
        </p:txBody>
      </p:sp>
      <p:sp>
        <p:nvSpPr>
          <p:cNvPr id="5" name="Footer Placeholder 4"/>
          <p:cNvSpPr>
            <a:spLocks noGrp="1"/>
          </p:cNvSpPr>
          <p:nvPr>
            <p:ph type="ftr" sz="quarter" idx="11"/>
          </p:nvPr>
        </p:nvSpPr>
        <p:spPr/>
        <p:txBody>
          <a:bodyPr/>
          <a:lstStyle>
            <a:lvl1pPr>
              <a:defRPr/>
            </a:lvl1pPr>
          </a:lstStyle>
          <a:p>
            <a:pPr>
              <a:defRPr/>
            </a:pPr>
            <a:endParaRPr lang="da-DK"/>
          </a:p>
        </p:txBody>
      </p:sp>
      <p:sp>
        <p:nvSpPr>
          <p:cNvPr id="6" name="Slide Number Placeholder 5"/>
          <p:cNvSpPr>
            <a:spLocks noGrp="1"/>
          </p:cNvSpPr>
          <p:nvPr>
            <p:ph type="sldNum" sz="quarter" idx="12"/>
          </p:nvPr>
        </p:nvSpPr>
        <p:spPr/>
        <p:txBody>
          <a:bodyPr/>
          <a:lstStyle>
            <a:lvl1pPr>
              <a:defRPr/>
            </a:lvl1pPr>
          </a:lstStyle>
          <a:p>
            <a:pPr>
              <a:defRPr/>
            </a:pPr>
            <a:fld id="{ED3E75C8-726C-2B4D-AA0F-41C2BCF7E03F}" type="slidenum">
              <a:rPr lang="da-DK"/>
              <a:pPr>
                <a:defRPr/>
              </a:pPr>
              <a:t>‹nr.›</a:t>
            </a:fld>
            <a:endParaRPr lang="da-DK"/>
          </a:p>
        </p:txBody>
      </p:sp>
    </p:spTree>
    <p:extLst>
      <p:ext uri="{BB962C8B-B14F-4D97-AF65-F5344CB8AC3E}">
        <p14:creationId xmlns:p14="http://schemas.microsoft.com/office/powerpoint/2010/main" val="11787465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da-DK"/>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a-DK"/>
              <a:t>Click to edit Master text styles</a:t>
            </a:r>
          </a:p>
        </p:txBody>
      </p:sp>
      <p:sp>
        <p:nvSpPr>
          <p:cNvPr id="4" name="Date Placeholder 3"/>
          <p:cNvSpPr>
            <a:spLocks noGrp="1"/>
          </p:cNvSpPr>
          <p:nvPr>
            <p:ph type="dt" sz="half" idx="10"/>
          </p:nvPr>
        </p:nvSpPr>
        <p:spPr/>
        <p:txBody>
          <a:bodyPr/>
          <a:lstStyle>
            <a:lvl1pPr>
              <a:defRPr/>
            </a:lvl1pPr>
          </a:lstStyle>
          <a:p>
            <a:pPr>
              <a:defRPr/>
            </a:pPr>
            <a:fld id="{9A357457-8DF8-9942-8BB7-D12188D74365}" type="datetimeFigureOut">
              <a:rPr lang="en-US"/>
              <a:pPr>
                <a:defRPr/>
              </a:pPr>
              <a:t>10/4/2023</a:t>
            </a:fld>
            <a:endParaRPr lang="da-DK"/>
          </a:p>
        </p:txBody>
      </p:sp>
      <p:sp>
        <p:nvSpPr>
          <p:cNvPr id="5" name="Footer Placeholder 4"/>
          <p:cNvSpPr>
            <a:spLocks noGrp="1"/>
          </p:cNvSpPr>
          <p:nvPr>
            <p:ph type="ftr" sz="quarter" idx="11"/>
          </p:nvPr>
        </p:nvSpPr>
        <p:spPr/>
        <p:txBody>
          <a:bodyPr/>
          <a:lstStyle>
            <a:lvl1pPr>
              <a:defRPr/>
            </a:lvl1pPr>
          </a:lstStyle>
          <a:p>
            <a:pPr>
              <a:defRPr/>
            </a:pPr>
            <a:endParaRPr lang="da-DK"/>
          </a:p>
        </p:txBody>
      </p:sp>
      <p:sp>
        <p:nvSpPr>
          <p:cNvPr id="6" name="Slide Number Placeholder 5"/>
          <p:cNvSpPr>
            <a:spLocks noGrp="1"/>
          </p:cNvSpPr>
          <p:nvPr>
            <p:ph type="sldNum" sz="quarter" idx="12"/>
          </p:nvPr>
        </p:nvSpPr>
        <p:spPr/>
        <p:txBody>
          <a:bodyPr/>
          <a:lstStyle>
            <a:lvl1pPr>
              <a:defRPr/>
            </a:lvl1pPr>
          </a:lstStyle>
          <a:p>
            <a:pPr>
              <a:defRPr/>
            </a:pPr>
            <a:fld id="{21916725-C05F-7844-9752-5B10F5413257}" type="slidenum">
              <a:rPr lang="da-DK"/>
              <a:pPr>
                <a:defRPr/>
              </a:pPr>
              <a:t>‹nr.›</a:t>
            </a:fld>
            <a:endParaRPr lang="da-DK"/>
          </a:p>
        </p:txBody>
      </p:sp>
    </p:spTree>
    <p:extLst>
      <p:ext uri="{BB962C8B-B14F-4D97-AF65-F5344CB8AC3E}">
        <p14:creationId xmlns:p14="http://schemas.microsoft.com/office/powerpoint/2010/main" val="29560811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p>
        </p:txBody>
      </p:sp>
      <p:sp>
        <p:nvSpPr>
          <p:cNvPr id="5" name="Date Placeholder 3"/>
          <p:cNvSpPr>
            <a:spLocks noGrp="1"/>
          </p:cNvSpPr>
          <p:nvPr>
            <p:ph type="dt" sz="half" idx="10"/>
          </p:nvPr>
        </p:nvSpPr>
        <p:spPr/>
        <p:txBody>
          <a:bodyPr/>
          <a:lstStyle>
            <a:lvl1pPr>
              <a:defRPr/>
            </a:lvl1pPr>
          </a:lstStyle>
          <a:p>
            <a:pPr>
              <a:defRPr/>
            </a:pPr>
            <a:fld id="{A6235F72-4F55-0D45-AC04-66CC5549B5F3}" type="datetimeFigureOut">
              <a:rPr lang="en-US"/>
              <a:pPr>
                <a:defRPr/>
              </a:pPr>
              <a:t>10/4/2023</a:t>
            </a:fld>
            <a:endParaRPr lang="da-DK"/>
          </a:p>
        </p:txBody>
      </p:sp>
      <p:sp>
        <p:nvSpPr>
          <p:cNvPr id="6" name="Footer Placeholder 4"/>
          <p:cNvSpPr>
            <a:spLocks noGrp="1"/>
          </p:cNvSpPr>
          <p:nvPr>
            <p:ph type="ftr" sz="quarter" idx="11"/>
          </p:nvPr>
        </p:nvSpPr>
        <p:spPr/>
        <p:txBody>
          <a:bodyPr/>
          <a:lstStyle>
            <a:lvl1pPr>
              <a:defRPr/>
            </a:lvl1pPr>
          </a:lstStyle>
          <a:p>
            <a:pPr>
              <a:defRPr/>
            </a:pPr>
            <a:endParaRPr lang="da-DK"/>
          </a:p>
        </p:txBody>
      </p:sp>
      <p:sp>
        <p:nvSpPr>
          <p:cNvPr id="7" name="Slide Number Placeholder 5"/>
          <p:cNvSpPr>
            <a:spLocks noGrp="1"/>
          </p:cNvSpPr>
          <p:nvPr>
            <p:ph type="sldNum" sz="quarter" idx="12"/>
          </p:nvPr>
        </p:nvSpPr>
        <p:spPr/>
        <p:txBody>
          <a:bodyPr/>
          <a:lstStyle>
            <a:lvl1pPr>
              <a:defRPr/>
            </a:lvl1pPr>
          </a:lstStyle>
          <a:p>
            <a:pPr>
              <a:defRPr/>
            </a:pPr>
            <a:fld id="{532503A4-EE5A-F147-9AC2-5D1AC2CFEE52}" type="slidenum">
              <a:rPr lang="da-DK"/>
              <a:pPr>
                <a:defRPr/>
              </a:pPr>
              <a:t>‹nr.›</a:t>
            </a:fld>
            <a:endParaRPr lang="da-DK"/>
          </a:p>
        </p:txBody>
      </p:sp>
    </p:spTree>
    <p:extLst>
      <p:ext uri="{BB962C8B-B14F-4D97-AF65-F5344CB8AC3E}">
        <p14:creationId xmlns:p14="http://schemas.microsoft.com/office/powerpoint/2010/main" val="1668197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a-DK"/>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p>
        </p:txBody>
      </p:sp>
      <p:sp>
        <p:nvSpPr>
          <p:cNvPr id="7" name="Date Placeholder 3"/>
          <p:cNvSpPr>
            <a:spLocks noGrp="1"/>
          </p:cNvSpPr>
          <p:nvPr>
            <p:ph type="dt" sz="half" idx="10"/>
          </p:nvPr>
        </p:nvSpPr>
        <p:spPr/>
        <p:txBody>
          <a:bodyPr/>
          <a:lstStyle>
            <a:lvl1pPr>
              <a:defRPr/>
            </a:lvl1pPr>
          </a:lstStyle>
          <a:p>
            <a:pPr>
              <a:defRPr/>
            </a:pPr>
            <a:fld id="{D168E87E-DDEF-EE41-9731-0E8117477324}" type="datetimeFigureOut">
              <a:rPr lang="en-US"/>
              <a:pPr>
                <a:defRPr/>
              </a:pPr>
              <a:t>10/4/2023</a:t>
            </a:fld>
            <a:endParaRPr lang="da-DK"/>
          </a:p>
        </p:txBody>
      </p:sp>
      <p:sp>
        <p:nvSpPr>
          <p:cNvPr id="8" name="Footer Placeholder 4"/>
          <p:cNvSpPr>
            <a:spLocks noGrp="1"/>
          </p:cNvSpPr>
          <p:nvPr>
            <p:ph type="ftr" sz="quarter" idx="11"/>
          </p:nvPr>
        </p:nvSpPr>
        <p:spPr/>
        <p:txBody>
          <a:bodyPr/>
          <a:lstStyle>
            <a:lvl1pPr>
              <a:defRPr/>
            </a:lvl1pPr>
          </a:lstStyle>
          <a:p>
            <a:pPr>
              <a:defRPr/>
            </a:pPr>
            <a:endParaRPr lang="da-DK"/>
          </a:p>
        </p:txBody>
      </p:sp>
      <p:sp>
        <p:nvSpPr>
          <p:cNvPr id="9" name="Slide Number Placeholder 5"/>
          <p:cNvSpPr>
            <a:spLocks noGrp="1"/>
          </p:cNvSpPr>
          <p:nvPr>
            <p:ph type="sldNum" sz="quarter" idx="12"/>
          </p:nvPr>
        </p:nvSpPr>
        <p:spPr/>
        <p:txBody>
          <a:bodyPr/>
          <a:lstStyle>
            <a:lvl1pPr>
              <a:defRPr/>
            </a:lvl1pPr>
          </a:lstStyle>
          <a:p>
            <a:pPr>
              <a:defRPr/>
            </a:pPr>
            <a:fld id="{DEF3BC03-9036-B14D-A2C3-9D553E12ABC7}" type="slidenum">
              <a:rPr lang="da-DK"/>
              <a:pPr>
                <a:defRPr/>
              </a:pPr>
              <a:t>‹nr.›</a:t>
            </a:fld>
            <a:endParaRPr lang="da-DK"/>
          </a:p>
        </p:txBody>
      </p:sp>
    </p:spTree>
    <p:extLst>
      <p:ext uri="{BB962C8B-B14F-4D97-AF65-F5344CB8AC3E}">
        <p14:creationId xmlns:p14="http://schemas.microsoft.com/office/powerpoint/2010/main" val="323681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Click to edit Master title style</a:t>
            </a:r>
          </a:p>
        </p:txBody>
      </p:sp>
      <p:sp>
        <p:nvSpPr>
          <p:cNvPr id="3" name="Date Placeholder 3"/>
          <p:cNvSpPr>
            <a:spLocks noGrp="1"/>
          </p:cNvSpPr>
          <p:nvPr>
            <p:ph type="dt" sz="half" idx="10"/>
          </p:nvPr>
        </p:nvSpPr>
        <p:spPr/>
        <p:txBody>
          <a:bodyPr/>
          <a:lstStyle>
            <a:lvl1pPr>
              <a:defRPr/>
            </a:lvl1pPr>
          </a:lstStyle>
          <a:p>
            <a:pPr>
              <a:defRPr/>
            </a:pPr>
            <a:fld id="{7B8F494F-06FC-E34D-B7A9-5C6412030166}" type="datetimeFigureOut">
              <a:rPr lang="en-US"/>
              <a:pPr>
                <a:defRPr/>
              </a:pPr>
              <a:t>10/4/2023</a:t>
            </a:fld>
            <a:endParaRPr lang="da-DK"/>
          </a:p>
        </p:txBody>
      </p:sp>
      <p:sp>
        <p:nvSpPr>
          <p:cNvPr id="4" name="Footer Placeholder 4"/>
          <p:cNvSpPr>
            <a:spLocks noGrp="1"/>
          </p:cNvSpPr>
          <p:nvPr>
            <p:ph type="ftr" sz="quarter" idx="11"/>
          </p:nvPr>
        </p:nvSpPr>
        <p:spPr/>
        <p:txBody>
          <a:bodyPr/>
          <a:lstStyle>
            <a:lvl1pPr>
              <a:defRPr/>
            </a:lvl1pPr>
          </a:lstStyle>
          <a:p>
            <a:pPr>
              <a:defRPr/>
            </a:pPr>
            <a:endParaRPr lang="da-DK"/>
          </a:p>
        </p:txBody>
      </p:sp>
      <p:sp>
        <p:nvSpPr>
          <p:cNvPr id="5" name="Slide Number Placeholder 5"/>
          <p:cNvSpPr>
            <a:spLocks noGrp="1"/>
          </p:cNvSpPr>
          <p:nvPr>
            <p:ph type="sldNum" sz="quarter" idx="12"/>
          </p:nvPr>
        </p:nvSpPr>
        <p:spPr/>
        <p:txBody>
          <a:bodyPr/>
          <a:lstStyle>
            <a:lvl1pPr>
              <a:defRPr/>
            </a:lvl1pPr>
          </a:lstStyle>
          <a:p>
            <a:pPr>
              <a:defRPr/>
            </a:pPr>
            <a:fld id="{E6E6B340-1840-A643-BE32-5A9B61A79D6D}" type="slidenum">
              <a:rPr lang="da-DK"/>
              <a:pPr>
                <a:defRPr/>
              </a:pPr>
              <a:t>‹nr.›</a:t>
            </a:fld>
            <a:endParaRPr lang="da-DK"/>
          </a:p>
        </p:txBody>
      </p:sp>
    </p:spTree>
    <p:extLst>
      <p:ext uri="{BB962C8B-B14F-4D97-AF65-F5344CB8AC3E}">
        <p14:creationId xmlns:p14="http://schemas.microsoft.com/office/powerpoint/2010/main" val="39263721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7CB484E9-68A5-EF4E-8419-44087E843EC7}" type="datetimeFigureOut">
              <a:rPr lang="en-US"/>
              <a:pPr>
                <a:defRPr/>
              </a:pPr>
              <a:t>10/4/2023</a:t>
            </a:fld>
            <a:endParaRPr lang="da-DK"/>
          </a:p>
        </p:txBody>
      </p:sp>
      <p:sp>
        <p:nvSpPr>
          <p:cNvPr id="3" name="Footer Placeholder 4"/>
          <p:cNvSpPr>
            <a:spLocks noGrp="1"/>
          </p:cNvSpPr>
          <p:nvPr>
            <p:ph type="ftr" sz="quarter" idx="11"/>
          </p:nvPr>
        </p:nvSpPr>
        <p:spPr/>
        <p:txBody>
          <a:bodyPr/>
          <a:lstStyle>
            <a:lvl1pPr>
              <a:defRPr/>
            </a:lvl1pPr>
          </a:lstStyle>
          <a:p>
            <a:pPr>
              <a:defRPr/>
            </a:pPr>
            <a:endParaRPr lang="da-DK"/>
          </a:p>
        </p:txBody>
      </p:sp>
      <p:sp>
        <p:nvSpPr>
          <p:cNvPr id="4" name="Slide Number Placeholder 5"/>
          <p:cNvSpPr>
            <a:spLocks noGrp="1"/>
          </p:cNvSpPr>
          <p:nvPr>
            <p:ph type="sldNum" sz="quarter" idx="12"/>
          </p:nvPr>
        </p:nvSpPr>
        <p:spPr/>
        <p:txBody>
          <a:bodyPr/>
          <a:lstStyle>
            <a:lvl1pPr>
              <a:defRPr/>
            </a:lvl1pPr>
          </a:lstStyle>
          <a:p>
            <a:pPr>
              <a:defRPr/>
            </a:pPr>
            <a:fld id="{D12660C6-D8CD-1A43-BF46-268C89F60B52}" type="slidenum">
              <a:rPr lang="da-DK"/>
              <a:pPr>
                <a:defRPr/>
              </a:pPr>
              <a:t>‹nr.›</a:t>
            </a:fld>
            <a:endParaRPr lang="da-DK"/>
          </a:p>
        </p:txBody>
      </p:sp>
    </p:spTree>
    <p:extLst>
      <p:ext uri="{BB962C8B-B14F-4D97-AF65-F5344CB8AC3E}">
        <p14:creationId xmlns:p14="http://schemas.microsoft.com/office/powerpoint/2010/main" val="13624041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da-DK"/>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Click to edit Master text styles</a:t>
            </a:r>
          </a:p>
        </p:txBody>
      </p:sp>
      <p:sp>
        <p:nvSpPr>
          <p:cNvPr id="5" name="Date Placeholder 3"/>
          <p:cNvSpPr>
            <a:spLocks noGrp="1"/>
          </p:cNvSpPr>
          <p:nvPr>
            <p:ph type="dt" sz="half" idx="10"/>
          </p:nvPr>
        </p:nvSpPr>
        <p:spPr/>
        <p:txBody>
          <a:bodyPr/>
          <a:lstStyle>
            <a:lvl1pPr>
              <a:defRPr/>
            </a:lvl1pPr>
          </a:lstStyle>
          <a:p>
            <a:pPr>
              <a:defRPr/>
            </a:pPr>
            <a:fld id="{B0430EDE-F18C-F74E-8878-7ABC80091BAB}" type="datetimeFigureOut">
              <a:rPr lang="en-US"/>
              <a:pPr>
                <a:defRPr/>
              </a:pPr>
              <a:t>10/4/2023</a:t>
            </a:fld>
            <a:endParaRPr lang="da-DK"/>
          </a:p>
        </p:txBody>
      </p:sp>
      <p:sp>
        <p:nvSpPr>
          <p:cNvPr id="6" name="Footer Placeholder 4"/>
          <p:cNvSpPr>
            <a:spLocks noGrp="1"/>
          </p:cNvSpPr>
          <p:nvPr>
            <p:ph type="ftr" sz="quarter" idx="11"/>
          </p:nvPr>
        </p:nvSpPr>
        <p:spPr/>
        <p:txBody>
          <a:bodyPr/>
          <a:lstStyle>
            <a:lvl1pPr>
              <a:defRPr/>
            </a:lvl1pPr>
          </a:lstStyle>
          <a:p>
            <a:pPr>
              <a:defRPr/>
            </a:pPr>
            <a:endParaRPr lang="da-DK"/>
          </a:p>
        </p:txBody>
      </p:sp>
      <p:sp>
        <p:nvSpPr>
          <p:cNvPr id="7" name="Slide Number Placeholder 5"/>
          <p:cNvSpPr>
            <a:spLocks noGrp="1"/>
          </p:cNvSpPr>
          <p:nvPr>
            <p:ph type="sldNum" sz="quarter" idx="12"/>
          </p:nvPr>
        </p:nvSpPr>
        <p:spPr/>
        <p:txBody>
          <a:bodyPr/>
          <a:lstStyle>
            <a:lvl1pPr>
              <a:defRPr/>
            </a:lvl1pPr>
          </a:lstStyle>
          <a:p>
            <a:pPr>
              <a:defRPr/>
            </a:pPr>
            <a:fld id="{0A117CCE-767D-6440-AFFD-B12207B8833B}" type="slidenum">
              <a:rPr lang="da-DK"/>
              <a:pPr>
                <a:defRPr/>
              </a:pPr>
              <a:t>‹nr.›</a:t>
            </a:fld>
            <a:endParaRPr lang="da-DK"/>
          </a:p>
        </p:txBody>
      </p:sp>
    </p:spTree>
    <p:extLst>
      <p:ext uri="{BB962C8B-B14F-4D97-AF65-F5344CB8AC3E}">
        <p14:creationId xmlns:p14="http://schemas.microsoft.com/office/powerpoint/2010/main" val="3038553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da-DK"/>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a-DK" noProof="0"/>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a-DK"/>
              <a:t>Click to edit Master text styles</a:t>
            </a:r>
          </a:p>
        </p:txBody>
      </p:sp>
      <p:sp>
        <p:nvSpPr>
          <p:cNvPr id="5" name="Date Placeholder 3"/>
          <p:cNvSpPr>
            <a:spLocks noGrp="1"/>
          </p:cNvSpPr>
          <p:nvPr>
            <p:ph type="dt" sz="half" idx="10"/>
          </p:nvPr>
        </p:nvSpPr>
        <p:spPr/>
        <p:txBody>
          <a:bodyPr/>
          <a:lstStyle>
            <a:lvl1pPr>
              <a:defRPr/>
            </a:lvl1pPr>
          </a:lstStyle>
          <a:p>
            <a:pPr>
              <a:defRPr/>
            </a:pPr>
            <a:fld id="{5925BBF2-A60B-3D47-9FDD-C24F299C180B}" type="datetimeFigureOut">
              <a:rPr lang="en-US"/>
              <a:pPr>
                <a:defRPr/>
              </a:pPr>
              <a:t>10/4/2023</a:t>
            </a:fld>
            <a:endParaRPr lang="da-DK"/>
          </a:p>
        </p:txBody>
      </p:sp>
      <p:sp>
        <p:nvSpPr>
          <p:cNvPr id="6" name="Footer Placeholder 4"/>
          <p:cNvSpPr>
            <a:spLocks noGrp="1"/>
          </p:cNvSpPr>
          <p:nvPr>
            <p:ph type="ftr" sz="quarter" idx="11"/>
          </p:nvPr>
        </p:nvSpPr>
        <p:spPr/>
        <p:txBody>
          <a:bodyPr/>
          <a:lstStyle>
            <a:lvl1pPr>
              <a:defRPr/>
            </a:lvl1pPr>
          </a:lstStyle>
          <a:p>
            <a:pPr>
              <a:defRPr/>
            </a:pPr>
            <a:endParaRPr lang="da-DK"/>
          </a:p>
        </p:txBody>
      </p:sp>
      <p:sp>
        <p:nvSpPr>
          <p:cNvPr id="7" name="Slide Number Placeholder 5"/>
          <p:cNvSpPr>
            <a:spLocks noGrp="1"/>
          </p:cNvSpPr>
          <p:nvPr>
            <p:ph type="sldNum" sz="quarter" idx="12"/>
          </p:nvPr>
        </p:nvSpPr>
        <p:spPr/>
        <p:txBody>
          <a:bodyPr/>
          <a:lstStyle>
            <a:lvl1pPr>
              <a:defRPr/>
            </a:lvl1pPr>
          </a:lstStyle>
          <a:p>
            <a:pPr>
              <a:defRPr/>
            </a:pPr>
            <a:fld id="{FB8D4E88-9907-FF47-BD70-9873E819E264}" type="slidenum">
              <a:rPr lang="da-DK"/>
              <a:pPr>
                <a:defRPr/>
              </a:pPr>
              <a:t>‹nr.›</a:t>
            </a:fld>
            <a:endParaRPr lang="da-DK"/>
          </a:p>
        </p:txBody>
      </p:sp>
    </p:spTree>
    <p:extLst>
      <p:ext uri="{BB962C8B-B14F-4D97-AF65-F5344CB8AC3E}">
        <p14:creationId xmlns:p14="http://schemas.microsoft.com/office/powerpoint/2010/main" val="32852679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255588"/>
            <a:ext cx="9144000" cy="1177925"/>
          </a:xfrm>
          <a:prstGeom prst="rect">
            <a:avLst/>
          </a:prstGeom>
          <a:solidFill>
            <a:srgbClr val="2A4652"/>
          </a:solidFill>
          <a:ln/>
          <a:effectLst/>
        </p:spPr>
        <p:style>
          <a:lnRef idx="1">
            <a:schemeClr val="accent1"/>
          </a:lnRef>
          <a:fillRef idx="3">
            <a:schemeClr val="accent1"/>
          </a:fillRef>
          <a:effectRef idx="2">
            <a:schemeClr val="accent1"/>
          </a:effectRef>
          <a:fontRef idx="minor">
            <a:schemeClr val="lt1"/>
          </a:fontRef>
        </p:style>
        <p:txBody>
          <a:bodyPr/>
          <a:lstStyle/>
          <a:p>
            <a:pPr fontAlgn="auto">
              <a:spcBef>
                <a:spcPts val="0"/>
              </a:spcBef>
              <a:spcAft>
                <a:spcPts val="0"/>
              </a:spcAft>
              <a:defRPr/>
            </a:pPr>
            <a:endParaRPr lang="da-DK">
              <a:solidFill>
                <a:srgbClr val="2A4652"/>
              </a:solidFill>
            </a:endParaRP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FAA26D3D-D897-4be2-8F04-BA451C77F1D7}">
              <ma14:placeholderFlag xmlns="" xmlns:ma14="http://schemas.microsoft.com/office/mac/drawingml/2011/main" val="1"/>
            </a:ex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da-DK"/>
              <a:t>Click to edit Master text styles</a:t>
            </a:r>
          </a:p>
          <a:p>
            <a:pPr lvl="1"/>
            <a:r>
              <a:rPr lang="da-DK"/>
              <a:t>Second level</a:t>
            </a:r>
          </a:p>
          <a:p>
            <a:pPr lvl="2"/>
            <a:r>
              <a:rPr lang="da-DK"/>
              <a:t>Third level</a:t>
            </a:r>
          </a:p>
          <a:p>
            <a:pPr lvl="3"/>
            <a:r>
              <a:rPr lang="da-DK"/>
              <a:t>Fourth level</a:t>
            </a:r>
          </a:p>
          <a:p>
            <a:pPr lvl="4"/>
            <a:r>
              <a:rPr lang="da-DK"/>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ea typeface="+mn-ea"/>
                <a:cs typeface="+mn-cs"/>
              </a:defRPr>
            </a:lvl1pPr>
          </a:lstStyle>
          <a:p>
            <a:pPr>
              <a:defRPr/>
            </a:pPr>
            <a:fld id="{84941A95-71F3-084A-A35C-71D1A4A926BD}" type="datetimeFigureOut">
              <a:rPr lang="en-US"/>
              <a:pPr>
                <a:defRPr/>
              </a:pPr>
              <a:t>10/4/2023</a:t>
            </a:fld>
            <a:endParaRPr lang="da-DK"/>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pPr>
              <a:defRPr/>
            </a:pPr>
            <a:endParaRPr lang="da-DK"/>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ea typeface="+mn-ea"/>
                <a:cs typeface="+mn-cs"/>
              </a:defRPr>
            </a:lvl1pPr>
          </a:lstStyle>
          <a:p>
            <a:pPr>
              <a:defRPr/>
            </a:pPr>
            <a:fld id="{69E7C094-A652-C843-B8B4-DF2C364D31BE}" type="slidenum">
              <a:rPr lang="da-DK"/>
              <a:pPr>
                <a:defRPr/>
              </a:pPr>
              <a:t>‹nr.›</a:t>
            </a:fld>
            <a:endParaRPr lang="da-DK"/>
          </a:p>
        </p:txBody>
      </p:sp>
      <p:pic>
        <p:nvPicPr>
          <p:cNvPr id="1031" name="Picture 6"/>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255588"/>
            <a:ext cx="1622425" cy="11779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32" name="Title Placeholder 1"/>
          <p:cNvSpPr>
            <a:spLocks noGrp="1"/>
          </p:cNvSpPr>
          <p:nvPr>
            <p:ph type="title"/>
          </p:nvPr>
        </p:nvSpPr>
        <p:spPr bwMode="auto">
          <a:xfrm>
            <a:off x="1141413" y="261938"/>
            <a:ext cx="8002587" cy="1163637"/>
          </a:xfrm>
          <a:prstGeom prst="rect">
            <a:avLst/>
          </a:prstGeom>
          <a:solidFill>
            <a:srgbClr val="2A4652"/>
          </a:solidFill>
          <a:ln w="9525">
            <a:solidFill>
              <a:srgbClr val="2A4652"/>
            </a:solidFill>
            <a:miter lim="800000"/>
            <a:headEnd/>
            <a:tailEnd/>
          </a:ln>
          <a:extLs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da-DK"/>
              <a:t>Click to edit Master title style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fontAlgn="base" hangingPunct="1">
        <a:spcBef>
          <a:spcPct val="0"/>
        </a:spcBef>
        <a:spcAft>
          <a:spcPct val="0"/>
        </a:spcAft>
        <a:defRPr sz="4400" kern="1200">
          <a:solidFill>
            <a:schemeClr val="bg1"/>
          </a:solidFill>
          <a:latin typeface="+mj-lt"/>
          <a:ea typeface="ＭＳ Ｐゴシック" charset="0"/>
          <a:cs typeface="ＭＳ Ｐゴシック" charset="0"/>
        </a:defRPr>
      </a:lvl1pPr>
      <a:lvl2pPr algn="l"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2pPr>
      <a:lvl3pPr algn="l"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3pPr>
      <a:lvl4pPr algn="l"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4pPr>
      <a:lvl5pPr algn="l"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5pPr>
      <a:lvl6pPr marL="457200" algn="l"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6pPr>
      <a:lvl7pPr marL="914400" algn="l"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7pPr>
      <a:lvl8pPr marL="1371600" algn="l"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8pPr>
      <a:lvl9pPr marL="1828800" algn="l" defTabSz="457200" rtl="0" eaLnBrk="1" fontAlgn="base" hangingPunct="1">
        <a:spcBef>
          <a:spcPct val="0"/>
        </a:spcBef>
        <a:spcAft>
          <a:spcPct val="0"/>
        </a:spcAft>
        <a:defRPr sz="4400">
          <a:solidFill>
            <a:schemeClr val="bg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rauli.cbs.dk/index.php/revy" TargetMode="External"/><Relationship Id="rId7" Type="http://schemas.openxmlformats.org/officeDocument/2006/relationships/hyperlink" Target="mailto:sekretariat@dfdf.dk"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mailto:forskbib-l@net.uni-c.dk" TargetMode="External"/><Relationship Id="rId5" Type="http://schemas.openxmlformats.org/officeDocument/2006/relationships/hyperlink" Target="http://www.facebook.com/dfbib" TargetMode="External"/><Relationship Id="rId4" Type="http://schemas.openxmlformats.org/officeDocument/2006/relationships/hyperlink" Target="http://www.dfdf.dk/"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dfdf.dk/raport/referater-diverse-bestyrelser/"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dfdf.dk/wp-content/uploads/2023/06/Aarsrapport_2022.pdf"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Title 1"/>
          <p:cNvSpPr>
            <a:spLocks noGrp="1"/>
          </p:cNvSpPr>
          <p:nvPr>
            <p:ph type="title"/>
          </p:nvPr>
        </p:nvSpPr>
        <p:spPr/>
        <p:txBody>
          <a:bodyPr/>
          <a:lstStyle/>
          <a:p>
            <a:br>
              <a:rPr lang="da-DK" sz="2400" b="1" dirty="0">
                <a:latin typeface="Calibri" charset="0"/>
              </a:rPr>
            </a:br>
            <a:br>
              <a:rPr lang="da-DK" sz="2400" b="1" dirty="0">
                <a:latin typeface="Calibri" charset="0"/>
              </a:rPr>
            </a:br>
            <a:r>
              <a:rPr lang="da-DK" sz="2400" b="1" dirty="0">
                <a:latin typeface="Calibri" charset="0"/>
              </a:rPr>
              <a:t>Danske Fag-, Forsknings- og Uddannelsesbiblioteker </a:t>
            </a:r>
            <a:br>
              <a:rPr lang="da-DK" sz="2400" b="1" dirty="0">
                <a:latin typeface="Calibri" charset="0"/>
              </a:rPr>
            </a:br>
            <a:endParaRPr lang="da-DK" sz="2400" dirty="0">
              <a:latin typeface="Calibri" charset="0"/>
            </a:endParaRPr>
          </a:p>
        </p:txBody>
      </p:sp>
      <p:sp>
        <p:nvSpPr>
          <p:cNvPr id="2050" name="Content Placeholder 2"/>
          <p:cNvSpPr>
            <a:spLocks noGrp="1"/>
          </p:cNvSpPr>
          <p:nvPr>
            <p:ph idx="1"/>
          </p:nvPr>
        </p:nvSpPr>
        <p:spPr/>
        <p:txBody>
          <a:bodyPr/>
          <a:lstStyle/>
          <a:p>
            <a:pPr marL="0" indent="0">
              <a:buFont typeface="Arial" charset="0"/>
              <a:buNone/>
            </a:pPr>
            <a:endParaRPr lang="da-DK" dirty="0">
              <a:latin typeface="Calibri" charset="0"/>
            </a:endParaRPr>
          </a:p>
          <a:p>
            <a:pPr marL="0" indent="0">
              <a:buFont typeface="Arial" charset="0"/>
              <a:buNone/>
            </a:pPr>
            <a:endParaRPr lang="da-DK" dirty="0">
              <a:latin typeface="Calibri" charset="0"/>
            </a:endParaRPr>
          </a:p>
          <a:p>
            <a:pPr marL="0" indent="0">
              <a:buFont typeface="Arial" charset="0"/>
              <a:buNone/>
            </a:pPr>
            <a:endParaRPr lang="da-DK" dirty="0">
              <a:solidFill>
                <a:srgbClr val="2A4652"/>
              </a:solidFill>
              <a:latin typeface="Calibri" charset="0"/>
            </a:endParaRPr>
          </a:p>
          <a:p>
            <a:pPr marL="0" indent="0">
              <a:buFont typeface="Arial" charset="0"/>
              <a:buNone/>
            </a:pPr>
            <a:r>
              <a:rPr lang="da-DK" sz="4800" b="1" dirty="0">
                <a:solidFill>
                  <a:srgbClr val="2A4652"/>
                </a:solidFill>
                <a:latin typeface="Calibri" charset="0"/>
              </a:rPr>
              <a:t>Generalforsamling</a:t>
            </a:r>
          </a:p>
          <a:p>
            <a:pPr marL="0" indent="0">
              <a:buNone/>
            </a:pPr>
            <a:r>
              <a:rPr lang="da-DK" sz="2000" dirty="0"/>
              <a:t>Torsdag den 5. oktober 2023 kl.  16.15</a:t>
            </a:r>
          </a:p>
          <a:p>
            <a:pPr marL="0" indent="0">
              <a:buNone/>
            </a:pPr>
            <a:r>
              <a:rPr lang="da-DK" sz="2000" dirty="0"/>
              <a:t>Vejle Center Hotel</a:t>
            </a:r>
          </a:p>
          <a:p>
            <a:pPr marL="0" indent="0" algn="ctr">
              <a:buNone/>
            </a:pPr>
            <a:r>
              <a:rPr lang="da-DK" sz="2000" dirty="0"/>
              <a:t> </a:t>
            </a:r>
          </a:p>
          <a:p>
            <a:pPr marL="0" indent="0">
              <a:buFont typeface="Arial" charset="0"/>
              <a:buNone/>
            </a:pPr>
            <a:endParaRPr lang="da-DK" sz="2800" b="1" dirty="0">
              <a:solidFill>
                <a:srgbClr val="2A4652"/>
              </a:solidFill>
              <a:latin typeface="Calibri"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DA0805-F19C-CB42-A3DA-F1FEDDA421F7}"/>
              </a:ext>
            </a:extLst>
          </p:cNvPr>
          <p:cNvSpPr>
            <a:spLocks noGrp="1"/>
          </p:cNvSpPr>
          <p:nvPr>
            <p:ph type="title"/>
          </p:nvPr>
        </p:nvSpPr>
        <p:spPr/>
        <p:txBody>
          <a:bodyPr/>
          <a:lstStyle/>
          <a:p>
            <a:r>
              <a:rPr lang="da-DK" sz="4000" dirty="0"/>
              <a:t>4.1 Arbejdsprogram og aktivitetsplan</a:t>
            </a:r>
          </a:p>
        </p:txBody>
      </p:sp>
      <p:sp>
        <p:nvSpPr>
          <p:cNvPr id="3" name="Pladsholder til indhold 2">
            <a:extLst>
              <a:ext uri="{FF2B5EF4-FFF2-40B4-BE49-F238E27FC236}">
                <a16:creationId xmlns:a16="http://schemas.microsoft.com/office/drawing/2014/main" id="{F2A65AE6-F856-6444-A2BE-BF5A3992718B}"/>
              </a:ext>
            </a:extLst>
          </p:cNvPr>
          <p:cNvSpPr>
            <a:spLocks noGrp="1"/>
          </p:cNvSpPr>
          <p:nvPr>
            <p:ph idx="1"/>
          </p:nvPr>
        </p:nvSpPr>
        <p:spPr/>
        <p:txBody>
          <a:bodyPr/>
          <a:lstStyle/>
          <a:p>
            <a:pPr marL="0" indent="0">
              <a:buNone/>
            </a:pPr>
            <a:endParaRPr lang="da-DK" sz="2000" dirty="0"/>
          </a:p>
          <a:p>
            <a:pPr marL="0" indent="0">
              <a:buNone/>
            </a:pPr>
            <a:endParaRPr lang="da-DK" sz="2000" dirty="0"/>
          </a:p>
          <a:p>
            <a:pPr marL="0" indent="0">
              <a:buNone/>
            </a:pPr>
            <a:endParaRPr lang="da-DK" sz="2000" dirty="0"/>
          </a:p>
        </p:txBody>
      </p:sp>
      <p:sp>
        <p:nvSpPr>
          <p:cNvPr id="5" name="Rektangel 4">
            <a:extLst>
              <a:ext uri="{FF2B5EF4-FFF2-40B4-BE49-F238E27FC236}">
                <a16:creationId xmlns:a16="http://schemas.microsoft.com/office/drawing/2014/main" id="{564CCC5D-0849-6F4B-9DD3-93097CF36EE2}"/>
              </a:ext>
            </a:extLst>
          </p:cNvPr>
          <p:cNvSpPr/>
          <p:nvPr/>
        </p:nvSpPr>
        <p:spPr>
          <a:xfrm>
            <a:off x="457199" y="1600199"/>
            <a:ext cx="8403465" cy="4986750"/>
          </a:xfrm>
          <a:prstGeom prst="rect">
            <a:avLst/>
          </a:prstGeom>
        </p:spPr>
        <p:txBody>
          <a:bodyPr wrap="square">
            <a:spAutoFit/>
          </a:bodyPr>
          <a:lstStyle/>
          <a:p>
            <a:pPr lvl="0"/>
            <a:r>
              <a:rPr lang="da-DK" sz="2000" b="1" dirty="0">
                <a:latin typeface="Calibri" panose="020F0502020204030204" pitchFamily="34" charset="0"/>
                <a:ea typeface="Times New Roman" panose="02020603050405020304" pitchFamily="18" charset="0"/>
                <a:cs typeface="Calibri" panose="020F0502020204030204" pitchFamily="34" charset="0"/>
              </a:rPr>
              <a:t>Arbejdsprogram 2023-2024:</a:t>
            </a:r>
          </a:p>
          <a:p>
            <a:pPr lvl="0"/>
            <a:endParaRPr lang="da-DK" sz="2000" dirty="0">
              <a:latin typeface="Calibri" panose="020F0502020204030204" pitchFamily="34" charset="0"/>
              <a:ea typeface="Times New Roman" panose="02020603050405020304" pitchFamily="18" charset="0"/>
              <a:cs typeface="Calibri" panose="020F0502020204030204" pitchFamily="34" charset="0"/>
            </a:endParaRPr>
          </a:p>
          <a:p>
            <a:pPr lvl="0"/>
            <a:r>
              <a:rPr lang="da-DK" dirty="0" err="1">
                <a:latin typeface="Calibri" panose="020F0502020204030204" pitchFamily="34" charset="0"/>
                <a:ea typeface="Times New Roman" panose="02020603050405020304" pitchFamily="18" charset="0"/>
                <a:cs typeface="Calibri" panose="020F0502020204030204" pitchFamily="34" charset="0"/>
              </a:rPr>
              <a:t>DFFU’s</a:t>
            </a:r>
            <a:r>
              <a:rPr lang="da-DK" dirty="0">
                <a:latin typeface="Calibri" panose="020F0502020204030204" pitchFamily="34" charset="0"/>
                <a:ea typeface="Times New Roman" panose="02020603050405020304" pitchFamily="18" charset="0"/>
                <a:cs typeface="Calibri" panose="020F0502020204030204" pitchFamily="34" charset="0"/>
              </a:rPr>
              <a:t> Bestyrelse vil fortsat arbejde videre med foreningens </a:t>
            </a:r>
            <a:r>
              <a:rPr lang="da-DK" dirty="0"/>
              <a:t>strategi 2019-2023</a:t>
            </a:r>
          </a:p>
          <a:p>
            <a:pPr lvl="0"/>
            <a:endParaRPr lang="da-DK" dirty="0"/>
          </a:p>
          <a:p>
            <a:pPr lvl="0"/>
            <a:r>
              <a:rPr lang="da-DK" dirty="0"/>
              <a:t>På baggrund af strategien arbejdes med:</a:t>
            </a:r>
          </a:p>
          <a:p>
            <a:pPr lvl="0"/>
            <a:endParaRPr lang="da-DK" sz="900" dirty="0"/>
          </a:p>
          <a:p>
            <a:pPr marL="285750" indent="-285750">
              <a:lnSpc>
                <a:spcPct val="107000"/>
              </a:lnSpc>
              <a:spcAft>
                <a:spcPts val="800"/>
              </a:spcAft>
              <a:buFont typeface="Arial" panose="020B0604020202020204" pitchFamily="34" charset="0"/>
              <a:buChar char="•"/>
            </a:pPr>
            <a:r>
              <a:rPr lang="da-DK" dirty="0">
                <a:latin typeface="Calibri" panose="020F0502020204030204" pitchFamily="34" charset="0"/>
                <a:ea typeface="Times New Roman" panose="02020603050405020304" pitchFamily="18" charset="0"/>
                <a:cs typeface="Calibri" panose="020F0502020204030204" pitchFamily="34" charset="0"/>
              </a:rPr>
              <a:t> </a:t>
            </a:r>
            <a:r>
              <a:rPr lang="da-DK" dirty="0">
                <a:latin typeface="Calibri" panose="020F0502020204030204" pitchFamily="34" charset="0"/>
                <a:ea typeface="Calibri" panose="020F0502020204030204" pitchFamily="34" charset="0"/>
                <a:cs typeface="Calibri" panose="020F0502020204030204" pitchFamily="34" charset="0"/>
              </a:rPr>
              <a:t>Ny  strategi for DFFU </a:t>
            </a:r>
          </a:p>
          <a:p>
            <a:pPr marL="285750" indent="-285750">
              <a:lnSpc>
                <a:spcPct val="107000"/>
              </a:lnSpc>
              <a:spcAft>
                <a:spcPts val="800"/>
              </a:spcAft>
              <a:buFont typeface="Arial" panose="020B0604020202020204" pitchFamily="34" charset="0"/>
              <a:buChar char="•"/>
            </a:pPr>
            <a:r>
              <a:rPr lang="da-DK" dirty="0">
                <a:latin typeface="Calibri" panose="020F0502020204030204" pitchFamily="34" charset="0"/>
                <a:ea typeface="Calibri" panose="020F0502020204030204" pitchFamily="34" charset="0"/>
                <a:cs typeface="Calibri" panose="020F0502020204030204" pitchFamily="34" charset="0"/>
              </a:rPr>
              <a:t>”Teknologi partnerskaber” (LIBER Projekt)</a:t>
            </a:r>
          </a:p>
          <a:p>
            <a:pPr marL="285750" indent="-285750">
              <a:lnSpc>
                <a:spcPct val="107000"/>
              </a:lnSpc>
              <a:spcAft>
                <a:spcPts val="800"/>
              </a:spcAft>
              <a:buFont typeface="Arial" panose="020B0604020202020204" pitchFamily="34" charset="0"/>
              <a:buChar char="•"/>
            </a:pPr>
            <a:r>
              <a:rPr lang="da-DK" dirty="0"/>
              <a:t>”Fremtidens informationskompetencer i en tid med AI” med Tænketanken (afhængig  af bevilling)</a:t>
            </a:r>
          </a:p>
          <a:p>
            <a:pPr marL="285750" indent="-285750">
              <a:lnSpc>
                <a:spcPct val="107000"/>
              </a:lnSpc>
              <a:spcAft>
                <a:spcPts val="800"/>
              </a:spcAft>
              <a:buFont typeface="Arial" panose="020B0604020202020204" pitchFamily="34" charset="0"/>
              <a:buChar char="•"/>
            </a:pPr>
            <a:r>
              <a:rPr lang="da-DK" dirty="0"/>
              <a:t>Arbejdslivsfortællinger (evt. afhængig af fondsmidler)</a:t>
            </a:r>
            <a:endParaRPr lang="da-DK" dirty="0">
              <a:latin typeface="Calibri" panose="020F0502020204030204" pitchFamily="34" charset="0"/>
              <a:ea typeface="Calibri" panose="020F0502020204030204" pitchFamily="34" charset="0"/>
              <a:cs typeface="Calibri" panose="020F0502020204030204" pitchFamily="34" charset="0"/>
            </a:endParaRPr>
          </a:p>
          <a:p>
            <a:pPr marL="285750" indent="-285750">
              <a:lnSpc>
                <a:spcPct val="107000"/>
              </a:lnSpc>
              <a:spcAft>
                <a:spcPts val="800"/>
              </a:spcAft>
              <a:buFont typeface="Arial" panose="020B0604020202020204" pitchFamily="34" charset="0"/>
              <a:buChar char="•"/>
            </a:pPr>
            <a:r>
              <a:rPr lang="da-DK" dirty="0"/>
              <a:t>Kompetenceudvikling </a:t>
            </a:r>
            <a:r>
              <a:rPr lang="da-DK" dirty="0" err="1"/>
              <a:t>onboarding</a:t>
            </a:r>
            <a:r>
              <a:rPr lang="da-DK" dirty="0"/>
              <a:t> </a:t>
            </a:r>
          </a:p>
          <a:p>
            <a:pPr marL="285750" indent="-285750">
              <a:lnSpc>
                <a:spcPct val="107000"/>
              </a:lnSpc>
              <a:spcAft>
                <a:spcPts val="800"/>
              </a:spcAft>
              <a:buFont typeface="Arial" panose="020B0604020202020204" pitchFamily="34" charset="0"/>
              <a:buChar char="•"/>
            </a:pPr>
            <a:r>
              <a:rPr lang="da-DK" dirty="0"/>
              <a:t>Fortsat fokus på digitale udvikling af REVY </a:t>
            </a:r>
          </a:p>
          <a:p>
            <a:pPr marL="285750" indent="-285750">
              <a:lnSpc>
                <a:spcPct val="107000"/>
              </a:lnSpc>
              <a:spcAft>
                <a:spcPts val="800"/>
              </a:spcAft>
              <a:buFont typeface="Arial" panose="020B0604020202020204" pitchFamily="34" charset="0"/>
              <a:buChar char="•"/>
            </a:pPr>
            <a:r>
              <a:rPr lang="da-DK" dirty="0"/>
              <a:t>Start planlægning af </a:t>
            </a:r>
            <a:r>
              <a:rPr lang="da-DK" dirty="0" err="1"/>
              <a:t>Summit</a:t>
            </a:r>
            <a:r>
              <a:rPr lang="da-DK" dirty="0"/>
              <a:t> 2025 </a:t>
            </a:r>
            <a:endParaRPr lang="da-DK" dirty="0">
              <a:latin typeface="Calibri" panose="020F0502020204030204" pitchFamily="34" charset="0"/>
              <a:ea typeface="Times New Roman" panose="02020603050405020304" pitchFamily="18" charset="0"/>
              <a:cs typeface="Calibri" panose="020F0502020204030204" pitchFamily="34" charset="0"/>
            </a:endParaRPr>
          </a:p>
          <a:p>
            <a:pPr>
              <a:lnSpc>
                <a:spcPct val="107000"/>
              </a:lnSpc>
              <a:spcAft>
                <a:spcPts val="800"/>
              </a:spcAft>
            </a:pPr>
            <a:endParaRPr lang="da-DK" sz="14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8255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5. Indkomne forslag</a:t>
            </a:r>
          </a:p>
        </p:txBody>
      </p:sp>
      <p:sp>
        <p:nvSpPr>
          <p:cNvPr id="3" name="Content Placeholder 2"/>
          <p:cNvSpPr>
            <a:spLocks noGrp="1"/>
          </p:cNvSpPr>
          <p:nvPr>
            <p:ph idx="1"/>
          </p:nvPr>
        </p:nvSpPr>
        <p:spPr/>
        <p:txBody>
          <a:bodyPr/>
          <a:lstStyle/>
          <a:p>
            <a:endParaRPr lang="da-DK" dirty="0"/>
          </a:p>
          <a:p>
            <a:pPr marL="0" indent="0">
              <a:buNone/>
            </a:pPr>
            <a:r>
              <a:rPr lang="da-DK" dirty="0"/>
              <a:t>Ingen indkomne forslag </a:t>
            </a:r>
          </a:p>
          <a:p>
            <a:pPr marL="0" indent="0">
              <a:buNone/>
            </a:pPr>
            <a:endParaRPr lang="da-DK" dirty="0"/>
          </a:p>
          <a:p>
            <a:pPr marL="0" indent="0" algn="ctr">
              <a:buNone/>
            </a:pPr>
            <a:r>
              <a:rPr lang="da-DK" dirty="0"/>
              <a:t> </a:t>
            </a:r>
          </a:p>
          <a:p>
            <a:pPr marL="0" indent="0">
              <a:buNone/>
            </a:pPr>
            <a:endParaRPr lang="da-DK" dirty="0"/>
          </a:p>
          <a:p>
            <a:pPr marL="0" indent="0">
              <a:buNone/>
            </a:pPr>
            <a:endParaRPr lang="da-DK" dirty="0"/>
          </a:p>
          <a:p>
            <a:pPr marL="0" indent="0">
              <a:buNone/>
            </a:pPr>
            <a:endParaRPr lang="da-DK" dirty="0"/>
          </a:p>
        </p:txBody>
      </p:sp>
    </p:spTree>
    <p:extLst>
      <p:ext uri="{BB962C8B-B14F-4D97-AF65-F5344CB8AC3E}">
        <p14:creationId xmlns:p14="http://schemas.microsoft.com/office/powerpoint/2010/main" val="1382773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z="4000"/>
              <a:t>6. Fastlæggelse af kontingentsatser</a:t>
            </a:r>
          </a:p>
        </p:txBody>
      </p:sp>
      <p:sp>
        <p:nvSpPr>
          <p:cNvPr id="3" name="Content Placeholder 2"/>
          <p:cNvSpPr>
            <a:spLocks noGrp="1"/>
          </p:cNvSpPr>
          <p:nvPr>
            <p:ph idx="1"/>
          </p:nvPr>
        </p:nvSpPr>
        <p:spPr/>
        <p:txBody>
          <a:bodyPr/>
          <a:lstStyle/>
          <a:p>
            <a:pPr algn="l"/>
            <a:endParaRPr lang="da-DK" sz="1800" b="0" i="0" dirty="0">
              <a:solidFill>
                <a:srgbClr val="212121"/>
              </a:solidFill>
              <a:effectLst/>
              <a:latin typeface="Calibri" panose="020F0502020204030204" pitchFamily="34" charset="0"/>
            </a:endParaRPr>
          </a:p>
          <a:p>
            <a:pPr algn="l"/>
            <a:r>
              <a:rPr lang="da-DK" sz="2000" b="0" i="0" dirty="0">
                <a:solidFill>
                  <a:srgbClr val="212121"/>
                </a:solidFill>
                <a:effectLst/>
                <a:latin typeface="Calibri" panose="020F0502020204030204" pitchFamily="34" charset="0"/>
              </a:rPr>
              <a:t>Det er bestyrelsens indtryk, at de i 2021 vedtagne og fra 2022 effektuerede kontingentsatser er modtaget af foreningens medlemmer med forståelse og tilfredshed.</a:t>
            </a:r>
          </a:p>
          <a:p>
            <a:pPr marL="0" indent="0" algn="l">
              <a:buNone/>
            </a:pPr>
            <a:endParaRPr lang="da-DK" sz="2000" b="0" i="0" dirty="0">
              <a:solidFill>
                <a:srgbClr val="212121"/>
              </a:solidFill>
              <a:effectLst/>
              <a:latin typeface="Calibri" panose="020F0502020204030204" pitchFamily="34" charset="0"/>
            </a:endParaRPr>
          </a:p>
          <a:p>
            <a:pPr algn="l"/>
            <a:r>
              <a:rPr lang="da-DK" sz="2000" dirty="0">
                <a:solidFill>
                  <a:srgbClr val="212121"/>
                </a:solidFill>
                <a:latin typeface="Calibri" panose="020F0502020204030204" pitchFamily="34" charset="0"/>
              </a:rPr>
              <a:t>Bestyrelsen foreslår, </a:t>
            </a:r>
            <a:r>
              <a:rPr lang="da-DK" sz="2000" b="0" i="0" dirty="0">
                <a:solidFill>
                  <a:srgbClr val="212121"/>
                </a:solidFill>
                <a:effectLst/>
                <a:latin typeface="Calibri" panose="020F0502020204030204" pitchFamily="34" charset="0"/>
              </a:rPr>
              <a:t>at de nuværende kontingentsatser bevares i 2024. </a:t>
            </a:r>
            <a:endParaRPr lang="da-DK" sz="2000" b="0" i="0" dirty="0">
              <a:solidFill>
                <a:srgbClr val="212121"/>
              </a:solidFill>
              <a:effectLst/>
              <a:latin typeface="wf_segoe-ui_normal"/>
            </a:endParaRPr>
          </a:p>
          <a:p>
            <a:pPr algn="l"/>
            <a:endParaRPr lang="da-DK" dirty="0"/>
          </a:p>
        </p:txBody>
      </p:sp>
    </p:spTree>
    <p:extLst>
      <p:ext uri="{BB962C8B-B14F-4D97-AF65-F5344CB8AC3E}">
        <p14:creationId xmlns:p14="http://schemas.microsoft.com/office/powerpoint/2010/main" val="36669599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felt 1"/>
          <p:cNvSpPr txBox="1"/>
          <p:nvPr/>
        </p:nvSpPr>
        <p:spPr>
          <a:xfrm>
            <a:off x="1930400" y="444500"/>
            <a:ext cx="7061200" cy="646331"/>
          </a:xfrm>
          <a:prstGeom prst="rect">
            <a:avLst/>
          </a:prstGeom>
          <a:noFill/>
        </p:spPr>
        <p:txBody>
          <a:bodyPr wrap="square" rtlCol="0">
            <a:spAutoFit/>
          </a:bodyPr>
          <a:lstStyle/>
          <a:p>
            <a:r>
              <a:rPr lang="da-DK" sz="3600" dirty="0">
                <a:solidFill>
                  <a:schemeClr val="bg1"/>
                </a:solidFill>
              </a:rPr>
              <a:t>7. Forslag til budget 2024 </a:t>
            </a:r>
          </a:p>
        </p:txBody>
      </p:sp>
      <p:graphicFrame>
        <p:nvGraphicFramePr>
          <p:cNvPr id="4" name="Tabel 3">
            <a:extLst>
              <a:ext uri="{FF2B5EF4-FFF2-40B4-BE49-F238E27FC236}">
                <a16:creationId xmlns:a16="http://schemas.microsoft.com/office/drawing/2014/main" id="{74A8CEF0-0DC4-4697-A6BA-31D7E472C5C7}"/>
              </a:ext>
            </a:extLst>
          </p:cNvPr>
          <p:cNvGraphicFramePr>
            <a:graphicFrameLocks noGrp="1"/>
          </p:cNvGraphicFramePr>
          <p:nvPr>
            <p:extLst>
              <p:ext uri="{D42A27DB-BD31-4B8C-83A1-F6EECF244321}">
                <p14:modId xmlns:p14="http://schemas.microsoft.com/office/powerpoint/2010/main" val="2835341698"/>
              </p:ext>
            </p:extLst>
          </p:nvPr>
        </p:nvGraphicFramePr>
        <p:xfrm>
          <a:off x="493985" y="1713186"/>
          <a:ext cx="8250623" cy="4592810"/>
        </p:xfrm>
        <a:graphic>
          <a:graphicData uri="http://schemas.openxmlformats.org/drawingml/2006/table">
            <a:tbl>
              <a:tblPr>
                <a:tableStyleId>{5C22544A-7EE6-4342-B048-85BDC9FD1C3A}</a:tableStyleId>
              </a:tblPr>
              <a:tblGrid>
                <a:gridCol w="2655915">
                  <a:extLst>
                    <a:ext uri="{9D8B030D-6E8A-4147-A177-3AD203B41FA5}">
                      <a16:colId xmlns:a16="http://schemas.microsoft.com/office/drawing/2014/main" val="1354270043"/>
                    </a:ext>
                  </a:extLst>
                </a:gridCol>
                <a:gridCol w="958644">
                  <a:extLst>
                    <a:ext uri="{9D8B030D-6E8A-4147-A177-3AD203B41FA5}">
                      <a16:colId xmlns:a16="http://schemas.microsoft.com/office/drawing/2014/main" val="3647763268"/>
                    </a:ext>
                  </a:extLst>
                </a:gridCol>
                <a:gridCol w="942928">
                  <a:extLst>
                    <a:ext uri="{9D8B030D-6E8A-4147-A177-3AD203B41FA5}">
                      <a16:colId xmlns:a16="http://schemas.microsoft.com/office/drawing/2014/main" val="1284857634"/>
                    </a:ext>
                  </a:extLst>
                </a:gridCol>
                <a:gridCol w="942928">
                  <a:extLst>
                    <a:ext uri="{9D8B030D-6E8A-4147-A177-3AD203B41FA5}">
                      <a16:colId xmlns:a16="http://schemas.microsoft.com/office/drawing/2014/main" val="2988321359"/>
                    </a:ext>
                  </a:extLst>
                </a:gridCol>
                <a:gridCol w="927213">
                  <a:extLst>
                    <a:ext uri="{9D8B030D-6E8A-4147-A177-3AD203B41FA5}">
                      <a16:colId xmlns:a16="http://schemas.microsoft.com/office/drawing/2014/main" val="360561924"/>
                    </a:ext>
                  </a:extLst>
                </a:gridCol>
                <a:gridCol w="895782">
                  <a:extLst>
                    <a:ext uri="{9D8B030D-6E8A-4147-A177-3AD203B41FA5}">
                      <a16:colId xmlns:a16="http://schemas.microsoft.com/office/drawing/2014/main" val="4083626669"/>
                    </a:ext>
                  </a:extLst>
                </a:gridCol>
                <a:gridCol w="927213">
                  <a:extLst>
                    <a:ext uri="{9D8B030D-6E8A-4147-A177-3AD203B41FA5}">
                      <a16:colId xmlns:a16="http://schemas.microsoft.com/office/drawing/2014/main" val="2780697036"/>
                    </a:ext>
                  </a:extLst>
                </a:gridCol>
              </a:tblGrid>
              <a:tr h="406829">
                <a:tc>
                  <a:txBody>
                    <a:bodyPr/>
                    <a:lstStyle/>
                    <a:p>
                      <a:pPr algn="l" fontAlgn="b"/>
                      <a:r>
                        <a:rPr lang="da-DK" sz="1200" b="1" u="none" strike="noStrike" dirty="0">
                          <a:effectLst/>
                        </a:rPr>
                        <a:t>Budget 2024</a:t>
                      </a:r>
                      <a:endParaRPr lang="da-DK" sz="1200" b="1"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da-DK"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da-DK" sz="1100" b="1" i="0" u="none" strike="noStrike">
                        <a:solidFill>
                          <a:srgbClr val="FF0000"/>
                        </a:solidFill>
                        <a:effectLst/>
                        <a:latin typeface="Calibri" panose="020F0502020204030204" pitchFamily="34" charset="0"/>
                      </a:endParaRPr>
                    </a:p>
                  </a:txBody>
                  <a:tcPr marL="0" marR="0" marT="0" marB="0" anchor="b"/>
                </a:tc>
                <a:extLst>
                  <a:ext uri="{0D108BD9-81ED-4DB2-BD59-A6C34878D82A}">
                    <a16:rowId xmlns:a16="http://schemas.microsoft.com/office/drawing/2014/main" val="66724911"/>
                  </a:ext>
                </a:extLst>
              </a:tr>
              <a:tr h="375533">
                <a:tc>
                  <a:txBody>
                    <a:bodyPr/>
                    <a:lstStyle/>
                    <a:p>
                      <a:pPr algn="ctr" fontAlgn="b"/>
                      <a:endParaRPr lang="da-DK"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u="none" strike="noStrike" dirty="0">
                          <a:effectLst/>
                        </a:rPr>
                        <a:t>  Regnskab 19</a:t>
                      </a:r>
                      <a:endParaRPr lang="da-DK"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u="none" strike="noStrike" dirty="0">
                          <a:effectLst/>
                        </a:rPr>
                        <a:t>  Regnskab 20</a:t>
                      </a:r>
                      <a:endParaRPr lang="da-DK"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u="none" strike="noStrike" dirty="0">
                          <a:effectLst/>
                        </a:rPr>
                        <a:t>    Regnskab 21</a:t>
                      </a:r>
                      <a:endParaRPr lang="da-DK"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b="0" u="none" strike="noStrike" dirty="0">
                          <a:effectLst/>
                        </a:rPr>
                        <a:t>  Regnskab 22 </a:t>
                      </a:r>
                      <a:endParaRPr lang="da-DK"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b="0" i="0" u="none" strike="noStrike">
                          <a:solidFill>
                            <a:srgbClr val="000000"/>
                          </a:solidFill>
                          <a:effectLst/>
                          <a:latin typeface="Calibri" panose="020F0502020204030204" pitchFamily="34" charset="0"/>
                        </a:rPr>
                        <a:t>Budget 23</a:t>
                      </a:r>
                    </a:p>
                  </a:txBody>
                  <a:tcPr marL="0" marR="0" marT="0" marB="0" anchor="b"/>
                </a:tc>
                <a:tc>
                  <a:txBody>
                    <a:bodyPr/>
                    <a:lstStyle/>
                    <a:p>
                      <a:pPr algn="ctr" fontAlgn="b"/>
                      <a:r>
                        <a:rPr lang="da-DK" sz="1100" b="1" i="0" u="none" strike="noStrike" dirty="0">
                          <a:solidFill>
                            <a:schemeClr val="tx1"/>
                          </a:solidFill>
                          <a:effectLst/>
                          <a:latin typeface="Calibri" panose="020F0502020204030204" pitchFamily="34" charset="0"/>
                        </a:rPr>
                        <a:t>Budget 24</a:t>
                      </a:r>
                    </a:p>
                  </a:txBody>
                  <a:tcPr marL="0" marR="0" marT="0" marB="0" anchor="b"/>
                </a:tc>
                <a:extLst>
                  <a:ext uri="{0D108BD9-81ED-4DB2-BD59-A6C34878D82A}">
                    <a16:rowId xmlns:a16="http://schemas.microsoft.com/office/drawing/2014/main" val="1976764551"/>
                  </a:ext>
                </a:extLst>
              </a:tr>
              <a:tr h="375533">
                <a:tc>
                  <a:txBody>
                    <a:bodyPr/>
                    <a:lstStyle/>
                    <a:p>
                      <a:pPr algn="ctr" fontAlgn="b"/>
                      <a:r>
                        <a:rPr lang="da-DK" sz="1100" b="1" u="none" strike="noStrike" dirty="0">
                          <a:effectLst/>
                        </a:rPr>
                        <a:t>INDTÆGTER</a:t>
                      </a:r>
                      <a:endParaRPr lang="da-DK" sz="1100" b="1"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da-DK" sz="1100" b="1" i="0" u="none" strike="noStrike" dirty="0">
                        <a:solidFill>
                          <a:schemeClr val="tx1"/>
                        </a:solidFill>
                        <a:effectLst/>
                        <a:latin typeface="Calibri" panose="020F0502020204030204" pitchFamily="34" charset="0"/>
                      </a:endParaRPr>
                    </a:p>
                  </a:txBody>
                  <a:tcPr marL="0" marR="0" marT="0" marB="0" anchor="b"/>
                </a:tc>
                <a:extLst>
                  <a:ext uri="{0D108BD9-81ED-4DB2-BD59-A6C34878D82A}">
                    <a16:rowId xmlns:a16="http://schemas.microsoft.com/office/drawing/2014/main" val="1355093837"/>
                  </a:ext>
                </a:extLst>
              </a:tr>
              <a:tr h="375533">
                <a:tc>
                  <a:txBody>
                    <a:bodyPr/>
                    <a:lstStyle/>
                    <a:p>
                      <a:pPr algn="ctr" fontAlgn="b"/>
                      <a:r>
                        <a:rPr lang="da-DK" sz="1100" u="none" strike="noStrike">
                          <a:effectLst/>
                        </a:rPr>
                        <a:t>Deltagerbetaling i årets aktiviteter</a:t>
                      </a:r>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u="none" strike="noStrike">
                          <a:effectLst/>
                        </a:rPr>
                        <a:t>1.002.074</a:t>
                      </a:r>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u="none" strike="noStrike">
                          <a:effectLst/>
                        </a:rPr>
                        <a:t>340.557</a:t>
                      </a:r>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785.239</a:t>
                      </a:r>
                    </a:p>
                  </a:txBody>
                  <a:tcPr marL="7620" marR="7620" marT="7620" marB="0" anchor="b"/>
                </a:tc>
                <a:tc>
                  <a:txBody>
                    <a:bodyPr/>
                    <a:lstStyle/>
                    <a:p>
                      <a:pPr algn="ctr" fontAlgn="b"/>
                      <a:r>
                        <a:rPr lang="da-DK" sz="1100" b="0" u="none" strike="noStrike" dirty="0">
                          <a:effectLst/>
                        </a:rPr>
                        <a:t>1.147.943</a:t>
                      </a:r>
                      <a:endParaRPr lang="da-DK"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b="0" i="0" u="none" strike="noStrike">
                          <a:solidFill>
                            <a:srgbClr val="000000"/>
                          </a:solidFill>
                          <a:effectLst/>
                          <a:latin typeface="Calibri" panose="020F0502020204030204" pitchFamily="34" charset="0"/>
                        </a:rPr>
                        <a:t>1.000.000</a:t>
                      </a:r>
                    </a:p>
                  </a:txBody>
                  <a:tcPr marL="0" marR="0" marT="0" marB="0" anchor="b"/>
                </a:tc>
                <a:tc>
                  <a:txBody>
                    <a:bodyPr/>
                    <a:lstStyle/>
                    <a:p>
                      <a:pPr algn="ctr" fontAlgn="b"/>
                      <a:r>
                        <a:rPr lang="da-DK" sz="1100" b="1" i="0" u="none" strike="noStrike" dirty="0">
                          <a:solidFill>
                            <a:schemeClr val="tx1"/>
                          </a:solidFill>
                          <a:effectLst/>
                          <a:latin typeface="Calibri" panose="020F0502020204030204" pitchFamily="34" charset="0"/>
                        </a:rPr>
                        <a:t>1.000.000</a:t>
                      </a:r>
                    </a:p>
                  </a:txBody>
                  <a:tcPr marL="0" marR="0" marT="0" marB="0" anchor="b"/>
                </a:tc>
                <a:extLst>
                  <a:ext uri="{0D108BD9-81ED-4DB2-BD59-A6C34878D82A}">
                    <a16:rowId xmlns:a16="http://schemas.microsoft.com/office/drawing/2014/main" val="3415547652"/>
                  </a:ext>
                </a:extLst>
              </a:tr>
              <a:tr h="430651">
                <a:tc>
                  <a:txBody>
                    <a:bodyPr/>
                    <a:lstStyle/>
                    <a:p>
                      <a:pPr algn="ctr" fontAlgn="b"/>
                      <a:r>
                        <a:rPr lang="da-DK" sz="1100" u="none" strike="noStrike">
                          <a:effectLst/>
                        </a:rPr>
                        <a:t>Kontingent institutionelle medlemmer</a:t>
                      </a:r>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u="none" strike="noStrike">
                          <a:effectLst/>
                        </a:rPr>
                        <a:t>512.760</a:t>
                      </a:r>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u="none" strike="noStrike">
                          <a:effectLst/>
                        </a:rPr>
                        <a:t>486.840</a:t>
                      </a:r>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u="none" strike="noStrike" dirty="0">
                          <a:effectLst/>
                        </a:rPr>
                        <a:t>486.840</a:t>
                      </a:r>
                      <a:endParaRPr lang="da-DK"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b="0" u="none" strike="noStrike" dirty="0">
                          <a:effectLst/>
                        </a:rPr>
                        <a:t>532.500</a:t>
                      </a:r>
                      <a:endParaRPr lang="da-DK"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b="0" i="0" u="none" strike="noStrike">
                          <a:solidFill>
                            <a:srgbClr val="000000"/>
                          </a:solidFill>
                          <a:effectLst/>
                          <a:latin typeface="Calibri" panose="020F0502020204030204" pitchFamily="34" charset="0"/>
                        </a:rPr>
                        <a:t>532.500</a:t>
                      </a:r>
                    </a:p>
                  </a:txBody>
                  <a:tcPr marL="0" marR="0" marT="0" marB="0" anchor="b"/>
                </a:tc>
                <a:tc>
                  <a:txBody>
                    <a:bodyPr/>
                    <a:lstStyle/>
                    <a:p>
                      <a:pPr algn="ctr" fontAlgn="b"/>
                      <a:r>
                        <a:rPr lang="da-DK" sz="1100" b="1" i="0" u="none" strike="noStrike" dirty="0">
                          <a:solidFill>
                            <a:schemeClr val="tx1"/>
                          </a:solidFill>
                          <a:effectLst/>
                          <a:latin typeface="Calibri" panose="020F0502020204030204" pitchFamily="34" charset="0"/>
                        </a:rPr>
                        <a:t>532.500</a:t>
                      </a:r>
                    </a:p>
                  </a:txBody>
                  <a:tcPr marL="0" marR="0" marT="0" marB="0" anchor="b"/>
                </a:tc>
                <a:extLst>
                  <a:ext uri="{0D108BD9-81ED-4DB2-BD59-A6C34878D82A}">
                    <a16:rowId xmlns:a16="http://schemas.microsoft.com/office/drawing/2014/main" val="1292110511"/>
                  </a:ext>
                </a:extLst>
              </a:tr>
              <a:tr h="375533">
                <a:tc>
                  <a:txBody>
                    <a:bodyPr/>
                    <a:lstStyle/>
                    <a:p>
                      <a:pPr algn="ctr" fontAlgn="b"/>
                      <a:r>
                        <a:rPr lang="da-DK" sz="1100" u="none" strike="noStrike">
                          <a:effectLst/>
                        </a:rPr>
                        <a:t>Kontingent personlige medlemmer</a:t>
                      </a:r>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u="none" strike="noStrike">
                          <a:effectLst/>
                        </a:rPr>
                        <a:t>6.995</a:t>
                      </a:r>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u="none" strike="noStrike">
                          <a:effectLst/>
                        </a:rPr>
                        <a:t>5.530</a:t>
                      </a:r>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6.185</a:t>
                      </a:r>
                    </a:p>
                  </a:txBody>
                  <a:tcPr marL="7620" marR="7620" marT="7620" marB="0" anchor="b"/>
                </a:tc>
                <a:tc>
                  <a:txBody>
                    <a:bodyPr/>
                    <a:lstStyle/>
                    <a:p>
                      <a:pPr algn="ctr" fontAlgn="b"/>
                      <a:r>
                        <a:rPr lang="da-DK" sz="1100" b="0" u="none" strike="noStrike" dirty="0">
                          <a:effectLst/>
                        </a:rPr>
                        <a:t>5.860</a:t>
                      </a:r>
                      <a:endParaRPr lang="da-DK"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b="0" i="0" u="none" strike="noStrike">
                          <a:solidFill>
                            <a:srgbClr val="000000"/>
                          </a:solidFill>
                          <a:effectLst/>
                          <a:latin typeface="Calibri" panose="020F0502020204030204" pitchFamily="34" charset="0"/>
                        </a:rPr>
                        <a:t>5.000</a:t>
                      </a:r>
                    </a:p>
                  </a:txBody>
                  <a:tcPr marL="0" marR="0" marT="0" marB="0" anchor="b"/>
                </a:tc>
                <a:tc>
                  <a:txBody>
                    <a:bodyPr/>
                    <a:lstStyle/>
                    <a:p>
                      <a:pPr algn="ctr" fontAlgn="b"/>
                      <a:r>
                        <a:rPr lang="da-DK" sz="1100" b="1" i="0" u="none" strike="noStrike" dirty="0">
                          <a:solidFill>
                            <a:schemeClr val="tx1"/>
                          </a:solidFill>
                          <a:effectLst/>
                          <a:latin typeface="Calibri" panose="020F0502020204030204" pitchFamily="34" charset="0"/>
                        </a:rPr>
                        <a:t>5.000</a:t>
                      </a:r>
                    </a:p>
                  </a:txBody>
                  <a:tcPr marL="0" marR="0" marT="0" marB="0" anchor="b"/>
                </a:tc>
                <a:extLst>
                  <a:ext uri="{0D108BD9-81ED-4DB2-BD59-A6C34878D82A}">
                    <a16:rowId xmlns:a16="http://schemas.microsoft.com/office/drawing/2014/main" val="954639869"/>
                  </a:ext>
                </a:extLst>
              </a:tr>
              <a:tr h="375533">
                <a:tc>
                  <a:txBody>
                    <a:bodyPr/>
                    <a:lstStyle/>
                    <a:p>
                      <a:pPr algn="ctr" fontAlgn="b"/>
                      <a:r>
                        <a:rPr lang="da-DK" sz="1100" u="none" strike="noStrike">
                          <a:effectLst/>
                        </a:rPr>
                        <a:t>Abonnementsindtægter</a:t>
                      </a:r>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u="none" strike="noStrike">
                          <a:effectLst/>
                        </a:rPr>
                        <a:t>42.225</a:t>
                      </a:r>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u="none" strike="noStrike">
                          <a:effectLst/>
                        </a:rPr>
                        <a:t>40.231</a:t>
                      </a:r>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18.829</a:t>
                      </a:r>
                    </a:p>
                  </a:txBody>
                  <a:tcPr marL="7620" marR="7620" marT="7620" marB="0" anchor="b"/>
                </a:tc>
                <a:tc>
                  <a:txBody>
                    <a:bodyPr/>
                    <a:lstStyle/>
                    <a:p>
                      <a:pPr algn="ctr" fontAlgn="b"/>
                      <a:r>
                        <a:rPr lang="da-DK" sz="1100" b="0" u="none" strike="noStrike" dirty="0">
                          <a:effectLst/>
                        </a:rPr>
                        <a:t>21.126</a:t>
                      </a:r>
                      <a:endParaRPr lang="da-DK"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b="0" i="0" u="none" strike="noStrike">
                          <a:solidFill>
                            <a:srgbClr val="000000"/>
                          </a:solidFill>
                          <a:effectLst/>
                          <a:latin typeface="Calibri" panose="020F0502020204030204" pitchFamily="34" charset="0"/>
                        </a:rPr>
                        <a:t>20.000</a:t>
                      </a:r>
                    </a:p>
                  </a:txBody>
                  <a:tcPr marL="0" marR="0" marT="0" marB="0" anchor="b"/>
                </a:tc>
                <a:tc>
                  <a:txBody>
                    <a:bodyPr/>
                    <a:lstStyle/>
                    <a:p>
                      <a:pPr algn="ctr" fontAlgn="b"/>
                      <a:r>
                        <a:rPr lang="da-DK" sz="1100" b="1" i="0" u="none" strike="noStrike" dirty="0">
                          <a:solidFill>
                            <a:schemeClr val="tx1"/>
                          </a:solidFill>
                          <a:effectLst/>
                          <a:latin typeface="Calibri" panose="020F0502020204030204" pitchFamily="34" charset="0"/>
                        </a:rPr>
                        <a:t>20.000</a:t>
                      </a:r>
                    </a:p>
                  </a:txBody>
                  <a:tcPr marL="0" marR="0" marT="0" marB="0" anchor="b"/>
                </a:tc>
                <a:extLst>
                  <a:ext uri="{0D108BD9-81ED-4DB2-BD59-A6C34878D82A}">
                    <a16:rowId xmlns:a16="http://schemas.microsoft.com/office/drawing/2014/main" val="3120079885"/>
                  </a:ext>
                </a:extLst>
              </a:tr>
              <a:tr h="375533">
                <a:tc>
                  <a:txBody>
                    <a:bodyPr/>
                    <a:lstStyle/>
                    <a:p>
                      <a:pPr algn="ctr" fontAlgn="b"/>
                      <a:r>
                        <a:rPr lang="da-DK" sz="1100" u="none" strike="noStrike">
                          <a:effectLst/>
                        </a:rPr>
                        <a:t>Sponsor-/annonceindtægt</a:t>
                      </a:r>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u="none" strike="noStrike">
                          <a:effectLst/>
                        </a:rPr>
                        <a:t>25.500</a:t>
                      </a:r>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u="none" strike="noStrike">
                          <a:effectLst/>
                        </a:rPr>
                        <a:t>13.000</a:t>
                      </a:r>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24.950</a:t>
                      </a:r>
                    </a:p>
                  </a:txBody>
                  <a:tcPr marL="7620" marR="7620" marT="7620" marB="0" anchor="b"/>
                </a:tc>
                <a:tc>
                  <a:txBody>
                    <a:bodyPr/>
                    <a:lstStyle/>
                    <a:p>
                      <a:pPr algn="ctr" fontAlgn="b"/>
                      <a:r>
                        <a:rPr lang="da-DK" sz="1100" b="0" u="none" strike="noStrike" dirty="0">
                          <a:effectLst/>
                        </a:rPr>
                        <a:t>12.450</a:t>
                      </a:r>
                      <a:endParaRPr lang="da-DK"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b="0" i="0" u="none" strike="noStrike">
                          <a:solidFill>
                            <a:srgbClr val="000000"/>
                          </a:solidFill>
                          <a:effectLst/>
                          <a:latin typeface="Calibri" panose="020F0502020204030204" pitchFamily="34" charset="0"/>
                        </a:rPr>
                        <a:t>25.000</a:t>
                      </a:r>
                    </a:p>
                  </a:txBody>
                  <a:tcPr marL="0" marR="0" marT="0" marB="0" anchor="b"/>
                </a:tc>
                <a:tc>
                  <a:txBody>
                    <a:bodyPr/>
                    <a:lstStyle/>
                    <a:p>
                      <a:pPr algn="ctr" fontAlgn="b"/>
                      <a:r>
                        <a:rPr lang="da-DK" sz="1100" b="1" i="0" u="none" strike="noStrike" dirty="0">
                          <a:solidFill>
                            <a:schemeClr val="tx1"/>
                          </a:solidFill>
                          <a:effectLst/>
                          <a:latin typeface="Calibri" panose="020F0502020204030204" pitchFamily="34" charset="0"/>
                        </a:rPr>
                        <a:t>25.000</a:t>
                      </a:r>
                    </a:p>
                  </a:txBody>
                  <a:tcPr marL="0" marR="0" marT="0" marB="0" anchor="b"/>
                </a:tc>
                <a:extLst>
                  <a:ext uri="{0D108BD9-81ED-4DB2-BD59-A6C34878D82A}">
                    <a16:rowId xmlns:a16="http://schemas.microsoft.com/office/drawing/2014/main" val="1562114429"/>
                  </a:ext>
                </a:extLst>
              </a:tr>
              <a:tr h="375533">
                <a:tc>
                  <a:txBody>
                    <a:bodyPr/>
                    <a:lstStyle/>
                    <a:p>
                      <a:pPr algn="ctr" fontAlgn="b"/>
                      <a:r>
                        <a:rPr lang="da-DK" sz="1100" u="none" strike="noStrike">
                          <a:effectLst/>
                        </a:rPr>
                        <a:t>Tilskud SLKS</a:t>
                      </a:r>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u="none" strike="noStrike">
                          <a:effectLst/>
                        </a:rPr>
                        <a:t>150.000</a:t>
                      </a:r>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0" i="0" u="none" strike="noStrike">
                        <a:solidFill>
                          <a:srgbClr val="000000"/>
                        </a:solidFill>
                        <a:effectLst/>
                        <a:latin typeface="Calibri" panose="020F0502020204030204" pitchFamily="34" charset="0"/>
                      </a:endParaRPr>
                    </a:p>
                  </a:txBody>
                  <a:tcPr marL="0" marR="0" marT="0" marB="0" anchor="b"/>
                </a:tc>
                <a:tc>
                  <a:txBody>
                    <a:bodyPr/>
                    <a:lstStyle/>
                    <a:p>
                      <a:pPr algn="l" fontAlgn="b"/>
                      <a:endParaRPr lang="da-DK" sz="1100" b="1" i="0" u="none" strike="noStrike" dirty="0">
                        <a:solidFill>
                          <a:schemeClr val="tx1"/>
                        </a:solidFill>
                        <a:effectLst/>
                        <a:latin typeface="Calibri" panose="020F0502020204030204" pitchFamily="34" charset="0"/>
                      </a:endParaRPr>
                    </a:p>
                  </a:txBody>
                  <a:tcPr marL="0" marR="0" marT="0" marB="0" anchor="b"/>
                </a:tc>
                <a:extLst>
                  <a:ext uri="{0D108BD9-81ED-4DB2-BD59-A6C34878D82A}">
                    <a16:rowId xmlns:a16="http://schemas.microsoft.com/office/drawing/2014/main" val="171667422"/>
                  </a:ext>
                </a:extLst>
              </a:tr>
              <a:tr h="375533">
                <a:tc>
                  <a:txBody>
                    <a:bodyPr/>
                    <a:lstStyle/>
                    <a:p>
                      <a:pPr algn="ctr" fontAlgn="b"/>
                      <a:r>
                        <a:rPr lang="da-DK" sz="1100" u="none" strike="noStrike">
                          <a:effectLst/>
                        </a:rPr>
                        <a:t>Ialt</a:t>
                      </a:r>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u="none" strike="noStrike">
                          <a:effectLst/>
                        </a:rPr>
                        <a:t>1.739.554</a:t>
                      </a:r>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u="none" strike="noStrike">
                          <a:effectLst/>
                        </a:rPr>
                        <a:t>886.158</a:t>
                      </a:r>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u="none" strike="noStrike" dirty="0">
                          <a:effectLst/>
                        </a:rPr>
                        <a:t>1.322.043</a:t>
                      </a:r>
                      <a:endParaRPr lang="da-DK"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b="0" u="none" strike="noStrike" dirty="0">
                          <a:effectLst/>
                        </a:rPr>
                        <a:t>1.719.879</a:t>
                      </a:r>
                      <a:endParaRPr lang="da-DK"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b="0" i="0" u="none" strike="noStrike">
                          <a:solidFill>
                            <a:srgbClr val="000000"/>
                          </a:solidFill>
                          <a:effectLst/>
                          <a:latin typeface="Calibri" panose="020F0502020204030204" pitchFamily="34" charset="0"/>
                        </a:rPr>
                        <a:t>1.582.500</a:t>
                      </a:r>
                    </a:p>
                  </a:txBody>
                  <a:tcPr marL="0" marR="0" marT="0" marB="0" anchor="b"/>
                </a:tc>
                <a:tc>
                  <a:txBody>
                    <a:bodyPr/>
                    <a:lstStyle/>
                    <a:p>
                      <a:pPr algn="ctr" fontAlgn="b"/>
                      <a:r>
                        <a:rPr lang="da-DK" sz="1100" b="1" i="0" u="none" strike="noStrike" dirty="0">
                          <a:solidFill>
                            <a:schemeClr val="tx1"/>
                          </a:solidFill>
                          <a:effectLst/>
                          <a:latin typeface="Calibri" panose="020F0502020204030204" pitchFamily="34" charset="0"/>
                        </a:rPr>
                        <a:t>1.582.500</a:t>
                      </a:r>
                    </a:p>
                  </a:txBody>
                  <a:tcPr marL="0" marR="0" marT="0" marB="0" anchor="b"/>
                </a:tc>
                <a:extLst>
                  <a:ext uri="{0D108BD9-81ED-4DB2-BD59-A6C34878D82A}">
                    <a16:rowId xmlns:a16="http://schemas.microsoft.com/office/drawing/2014/main" val="341010541"/>
                  </a:ext>
                </a:extLst>
              </a:tr>
              <a:tr h="375533">
                <a:tc>
                  <a:txBody>
                    <a:bodyPr/>
                    <a:lstStyle/>
                    <a:p>
                      <a:pPr algn="ctr" fontAlgn="b"/>
                      <a:r>
                        <a:rPr lang="da-DK" sz="1100" u="none" strike="noStrike">
                          <a:effectLst/>
                        </a:rPr>
                        <a:t>Renteindtægter</a:t>
                      </a:r>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u="none" strike="noStrike">
                          <a:effectLst/>
                        </a:rPr>
                        <a:t>13.480</a:t>
                      </a:r>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u="none" strike="noStrike">
                          <a:effectLst/>
                        </a:rPr>
                        <a:t>18.535</a:t>
                      </a:r>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u="none" strike="noStrike" dirty="0">
                          <a:effectLst/>
                        </a:rPr>
                        <a:t>10.956</a:t>
                      </a:r>
                      <a:endParaRPr lang="da-DK"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3.361</a:t>
                      </a:r>
                    </a:p>
                  </a:txBody>
                  <a:tcPr marL="7620" marR="7620" marT="7620" marB="0" anchor="b"/>
                </a:tc>
                <a:tc>
                  <a:txBody>
                    <a:bodyPr/>
                    <a:lstStyle/>
                    <a:p>
                      <a:pPr algn="ctr" fontAlgn="b"/>
                      <a:r>
                        <a:rPr lang="da-DK" sz="1100" b="0" i="0" u="none" strike="noStrike">
                          <a:solidFill>
                            <a:srgbClr val="000000"/>
                          </a:solidFill>
                          <a:effectLst/>
                          <a:latin typeface="Calibri" panose="020F0502020204030204" pitchFamily="34" charset="0"/>
                        </a:rPr>
                        <a:t>15.000</a:t>
                      </a:r>
                    </a:p>
                  </a:txBody>
                  <a:tcPr marL="0" marR="0" marT="0" marB="0" anchor="b"/>
                </a:tc>
                <a:tc>
                  <a:txBody>
                    <a:bodyPr/>
                    <a:lstStyle/>
                    <a:p>
                      <a:pPr algn="ctr" fontAlgn="b"/>
                      <a:r>
                        <a:rPr lang="da-DK" sz="1100" b="1" i="0" u="none" strike="noStrike" dirty="0">
                          <a:solidFill>
                            <a:schemeClr val="tx1"/>
                          </a:solidFill>
                          <a:effectLst/>
                          <a:latin typeface="Calibri" panose="020F0502020204030204" pitchFamily="34" charset="0"/>
                        </a:rPr>
                        <a:t>5.000</a:t>
                      </a:r>
                    </a:p>
                  </a:txBody>
                  <a:tcPr marL="0" marR="0" marT="0" marB="0" anchor="b"/>
                </a:tc>
                <a:extLst>
                  <a:ext uri="{0D108BD9-81ED-4DB2-BD59-A6C34878D82A}">
                    <a16:rowId xmlns:a16="http://schemas.microsoft.com/office/drawing/2014/main" val="2712346937"/>
                  </a:ext>
                </a:extLst>
              </a:tr>
              <a:tr h="375533">
                <a:tc>
                  <a:txBody>
                    <a:bodyPr/>
                    <a:lstStyle/>
                    <a:p>
                      <a:pPr algn="ctr" fontAlgn="b"/>
                      <a:r>
                        <a:rPr lang="da-DK" sz="1100" u="none" strike="noStrike">
                          <a:effectLst/>
                        </a:rPr>
                        <a:t>I alt </a:t>
                      </a:r>
                      <a:endParaRPr lang="da-DK" sz="1100" b="1"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u="none" strike="noStrike" dirty="0">
                          <a:effectLst/>
                        </a:rPr>
                        <a:t>1.753.034</a:t>
                      </a:r>
                      <a:endParaRPr lang="da-DK"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u="none" strike="noStrike" dirty="0">
                          <a:effectLst/>
                        </a:rPr>
                        <a:t>904.693</a:t>
                      </a:r>
                      <a:endParaRPr lang="da-DK"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u="none" strike="noStrike" dirty="0">
                          <a:effectLst/>
                        </a:rPr>
                        <a:t>1.332.999</a:t>
                      </a:r>
                      <a:endParaRPr lang="da-DK"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b="0" u="none" strike="noStrike" dirty="0">
                          <a:effectLst/>
                        </a:rPr>
                        <a:t>1.723.240</a:t>
                      </a:r>
                      <a:endParaRPr lang="da-DK"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1.597.500</a:t>
                      </a:r>
                    </a:p>
                  </a:txBody>
                  <a:tcPr marL="0" marR="0" marT="0" marB="0" anchor="b"/>
                </a:tc>
                <a:tc>
                  <a:txBody>
                    <a:bodyPr/>
                    <a:lstStyle/>
                    <a:p>
                      <a:pPr algn="ctr" fontAlgn="b"/>
                      <a:r>
                        <a:rPr lang="da-DK" sz="1100" b="1" i="0" u="none" strike="noStrike" dirty="0">
                          <a:solidFill>
                            <a:schemeClr val="tx1"/>
                          </a:solidFill>
                          <a:effectLst/>
                          <a:latin typeface="Calibri" panose="020F0502020204030204" pitchFamily="34" charset="0"/>
                        </a:rPr>
                        <a:t>1.587.500</a:t>
                      </a:r>
                    </a:p>
                  </a:txBody>
                  <a:tcPr marL="0" marR="0" marT="0" marB="0" anchor="b"/>
                </a:tc>
                <a:extLst>
                  <a:ext uri="{0D108BD9-81ED-4DB2-BD59-A6C34878D82A}">
                    <a16:rowId xmlns:a16="http://schemas.microsoft.com/office/drawing/2014/main" val="2940698180"/>
                  </a:ext>
                </a:extLst>
              </a:tr>
            </a:tbl>
          </a:graphicData>
        </a:graphic>
      </p:graphicFrame>
    </p:spTree>
    <p:extLst>
      <p:ext uri="{BB962C8B-B14F-4D97-AF65-F5344CB8AC3E}">
        <p14:creationId xmlns:p14="http://schemas.microsoft.com/office/powerpoint/2010/main" val="4496304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felt 2"/>
          <p:cNvSpPr txBox="1"/>
          <p:nvPr/>
        </p:nvSpPr>
        <p:spPr>
          <a:xfrm>
            <a:off x="1881051" y="431800"/>
            <a:ext cx="7172532" cy="646331"/>
          </a:xfrm>
          <a:prstGeom prst="rect">
            <a:avLst/>
          </a:prstGeom>
          <a:noFill/>
        </p:spPr>
        <p:txBody>
          <a:bodyPr wrap="square" rtlCol="0">
            <a:spAutoFit/>
          </a:bodyPr>
          <a:lstStyle/>
          <a:p>
            <a:r>
              <a:rPr lang="da-DK" sz="3600" dirty="0">
                <a:solidFill>
                  <a:schemeClr val="bg1"/>
                </a:solidFill>
              </a:rPr>
              <a:t>7.1 Forslag til budget 2024</a:t>
            </a:r>
          </a:p>
        </p:txBody>
      </p:sp>
      <p:graphicFrame>
        <p:nvGraphicFramePr>
          <p:cNvPr id="2" name="Tabel 1">
            <a:extLst>
              <a:ext uri="{FF2B5EF4-FFF2-40B4-BE49-F238E27FC236}">
                <a16:creationId xmlns:a16="http://schemas.microsoft.com/office/drawing/2014/main" id="{842AFC0B-084A-2740-85A7-FEA5EB9765F0}"/>
              </a:ext>
            </a:extLst>
          </p:cNvPr>
          <p:cNvGraphicFramePr>
            <a:graphicFrameLocks noGrp="1"/>
          </p:cNvGraphicFramePr>
          <p:nvPr>
            <p:extLst>
              <p:ext uri="{D42A27DB-BD31-4B8C-83A1-F6EECF244321}">
                <p14:modId xmlns:p14="http://schemas.microsoft.com/office/powerpoint/2010/main" val="3013594639"/>
              </p:ext>
            </p:extLst>
          </p:nvPr>
        </p:nvGraphicFramePr>
        <p:xfrm>
          <a:off x="293174" y="1610032"/>
          <a:ext cx="8680093" cy="5198334"/>
        </p:xfrm>
        <a:graphic>
          <a:graphicData uri="http://schemas.openxmlformats.org/drawingml/2006/table">
            <a:tbl>
              <a:tblPr>
                <a:tableStyleId>{5C22544A-7EE6-4342-B048-85BDC9FD1C3A}</a:tableStyleId>
              </a:tblPr>
              <a:tblGrid>
                <a:gridCol w="2288193">
                  <a:extLst>
                    <a:ext uri="{9D8B030D-6E8A-4147-A177-3AD203B41FA5}">
                      <a16:colId xmlns:a16="http://schemas.microsoft.com/office/drawing/2014/main" val="2108806243"/>
                    </a:ext>
                  </a:extLst>
                </a:gridCol>
                <a:gridCol w="902385">
                  <a:extLst>
                    <a:ext uri="{9D8B030D-6E8A-4147-A177-3AD203B41FA5}">
                      <a16:colId xmlns:a16="http://schemas.microsoft.com/office/drawing/2014/main" val="656422969"/>
                    </a:ext>
                  </a:extLst>
                </a:gridCol>
                <a:gridCol w="934614">
                  <a:extLst>
                    <a:ext uri="{9D8B030D-6E8A-4147-A177-3AD203B41FA5}">
                      <a16:colId xmlns:a16="http://schemas.microsoft.com/office/drawing/2014/main" val="1152752812"/>
                    </a:ext>
                  </a:extLst>
                </a:gridCol>
                <a:gridCol w="934614">
                  <a:extLst>
                    <a:ext uri="{9D8B030D-6E8A-4147-A177-3AD203B41FA5}">
                      <a16:colId xmlns:a16="http://schemas.microsoft.com/office/drawing/2014/main" val="1062286572"/>
                    </a:ext>
                  </a:extLst>
                </a:gridCol>
                <a:gridCol w="1192439">
                  <a:extLst>
                    <a:ext uri="{9D8B030D-6E8A-4147-A177-3AD203B41FA5}">
                      <a16:colId xmlns:a16="http://schemas.microsoft.com/office/drawing/2014/main" val="3315449195"/>
                    </a:ext>
                  </a:extLst>
                </a:gridCol>
                <a:gridCol w="1089821">
                  <a:extLst>
                    <a:ext uri="{9D8B030D-6E8A-4147-A177-3AD203B41FA5}">
                      <a16:colId xmlns:a16="http://schemas.microsoft.com/office/drawing/2014/main" val="2428655468"/>
                    </a:ext>
                  </a:extLst>
                </a:gridCol>
                <a:gridCol w="1338027">
                  <a:extLst>
                    <a:ext uri="{9D8B030D-6E8A-4147-A177-3AD203B41FA5}">
                      <a16:colId xmlns:a16="http://schemas.microsoft.com/office/drawing/2014/main" val="1924969247"/>
                    </a:ext>
                  </a:extLst>
                </a:gridCol>
              </a:tblGrid>
              <a:tr h="172310">
                <a:tc>
                  <a:txBody>
                    <a:bodyPr/>
                    <a:lstStyle/>
                    <a:p>
                      <a:pPr algn="l" fontAlgn="b"/>
                      <a:r>
                        <a:rPr lang="da-DK" sz="1100" b="1" i="0" u="none" strike="noStrike" dirty="0">
                          <a:solidFill>
                            <a:srgbClr val="000000"/>
                          </a:solidFill>
                          <a:effectLst/>
                          <a:latin typeface="Calibri" panose="020F0502020204030204" pitchFamily="34" charset="0"/>
                        </a:rPr>
                        <a:t>UDGIFTER</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Regnskab 19</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Regnskab 20</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Regnskab 21</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Regnskab 22</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Budget 23</a:t>
                      </a:r>
                    </a:p>
                  </a:txBody>
                  <a:tcPr marL="7620" marR="7620" marT="7620" marB="0" anchor="b"/>
                </a:tc>
                <a:tc>
                  <a:txBody>
                    <a:bodyPr/>
                    <a:lstStyle/>
                    <a:p>
                      <a:pPr algn="ctr" fontAlgn="b"/>
                      <a:r>
                        <a:rPr lang="da-DK" sz="1100" b="1" i="0" u="none" strike="noStrike" dirty="0">
                          <a:solidFill>
                            <a:schemeClr val="tx1"/>
                          </a:solidFill>
                          <a:effectLst/>
                          <a:latin typeface="Calibri" panose="020F0502020204030204" pitchFamily="34" charset="0"/>
                        </a:rPr>
                        <a:t>Budget 24</a:t>
                      </a:r>
                    </a:p>
                  </a:txBody>
                  <a:tcPr marL="0" marR="0" marT="0" marB="0" anchor="b"/>
                </a:tc>
                <a:extLst>
                  <a:ext uri="{0D108BD9-81ED-4DB2-BD59-A6C34878D82A}">
                    <a16:rowId xmlns:a16="http://schemas.microsoft.com/office/drawing/2014/main" val="3996666594"/>
                  </a:ext>
                </a:extLst>
              </a:tr>
              <a:tr h="182674">
                <a:tc>
                  <a:txBody>
                    <a:bodyPr/>
                    <a:lstStyle/>
                    <a:p>
                      <a:pPr algn="l" fontAlgn="b"/>
                      <a:r>
                        <a:rPr lang="da-DK" sz="1100" b="1" i="0" u="none" strike="noStrike">
                          <a:solidFill>
                            <a:srgbClr val="000000"/>
                          </a:solidFill>
                          <a:effectLst/>
                          <a:latin typeface="Calibri" panose="020F0502020204030204" pitchFamily="34" charset="0"/>
                        </a:rPr>
                        <a:t>Driftsmæssige udgifter:</a:t>
                      </a:r>
                    </a:p>
                  </a:txBody>
                  <a:tcPr marL="7620" marR="7620" marT="7620" marB="0" anchor="b"/>
                </a:tc>
                <a:tc>
                  <a:txBody>
                    <a:bodyPr/>
                    <a:lstStyle/>
                    <a:p>
                      <a:pPr algn="ctr" fontAlgn="b"/>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da-DK"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1" i="0" u="none" strike="noStrike" dirty="0">
                        <a:solidFill>
                          <a:schemeClr val="tx1"/>
                        </a:solidFill>
                        <a:effectLst/>
                        <a:latin typeface="Calibri" panose="020F0502020204030204" pitchFamily="34" charset="0"/>
                      </a:endParaRPr>
                    </a:p>
                  </a:txBody>
                  <a:tcPr marL="0" marR="0" marT="0" marB="0" anchor="b"/>
                </a:tc>
                <a:extLst>
                  <a:ext uri="{0D108BD9-81ED-4DB2-BD59-A6C34878D82A}">
                    <a16:rowId xmlns:a16="http://schemas.microsoft.com/office/drawing/2014/main" val="2276218624"/>
                  </a:ext>
                </a:extLst>
              </a:tr>
              <a:tr h="182674">
                <a:tc>
                  <a:txBody>
                    <a:bodyPr/>
                    <a:lstStyle/>
                    <a:p>
                      <a:pPr algn="l" fontAlgn="b"/>
                      <a:r>
                        <a:rPr lang="da-DK" sz="1100" b="0" i="0" u="none" strike="noStrike">
                          <a:solidFill>
                            <a:srgbClr val="000000"/>
                          </a:solidFill>
                          <a:effectLst/>
                          <a:latin typeface="Calibri" panose="020F0502020204030204" pitchFamily="34" charset="0"/>
                        </a:rPr>
                        <a:t>Revy produktionsomkostninger</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139.745</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139.828</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142.419</a:t>
                      </a:r>
                    </a:p>
                  </a:txBody>
                  <a:tcPr marL="0" marR="0" marT="0" marB="0" anchor="b"/>
                </a:tc>
                <a:tc>
                  <a:txBody>
                    <a:bodyPr/>
                    <a:lstStyle/>
                    <a:p>
                      <a:pPr algn="ctr" fontAlgn="b"/>
                      <a:r>
                        <a:rPr lang="da-DK" sz="1100" b="0" i="0" u="none" strike="noStrike" dirty="0">
                          <a:solidFill>
                            <a:srgbClr val="000000"/>
                          </a:solidFill>
                          <a:effectLst/>
                          <a:latin typeface="Calibri" panose="020F0502020204030204" pitchFamily="34" charset="0"/>
                        </a:rPr>
                        <a:t>137.451</a:t>
                      </a:r>
                    </a:p>
                  </a:txBody>
                  <a:tcPr marL="0" marR="0" marT="0" marB="0" anchor="b"/>
                </a:tc>
                <a:tc>
                  <a:txBody>
                    <a:bodyPr/>
                    <a:lstStyle/>
                    <a:p>
                      <a:pPr algn="ctr" fontAlgn="b"/>
                      <a:r>
                        <a:rPr lang="da-DK" sz="1100" b="0" i="0" u="none" strike="noStrike" dirty="0">
                          <a:solidFill>
                            <a:srgbClr val="000000"/>
                          </a:solidFill>
                          <a:effectLst/>
                          <a:latin typeface="Calibri" panose="020F0502020204030204" pitchFamily="34" charset="0"/>
                        </a:rPr>
                        <a:t>150.000</a:t>
                      </a:r>
                    </a:p>
                  </a:txBody>
                  <a:tcPr marL="7620" marR="7620" marT="7620" marB="0" anchor="b"/>
                </a:tc>
                <a:tc>
                  <a:txBody>
                    <a:bodyPr/>
                    <a:lstStyle/>
                    <a:p>
                      <a:pPr algn="ctr" fontAlgn="b"/>
                      <a:r>
                        <a:rPr lang="da-DK" sz="1100" b="1" i="0" u="none" strike="noStrike" dirty="0">
                          <a:solidFill>
                            <a:schemeClr val="tx1"/>
                          </a:solidFill>
                          <a:effectLst/>
                          <a:latin typeface="Calibri" panose="020F0502020204030204" pitchFamily="34" charset="0"/>
                        </a:rPr>
                        <a:t>150.000</a:t>
                      </a:r>
                    </a:p>
                  </a:txBody>
                  <a:tcPr marL="0" marR="0" marT="0" marB="0" anchor="b"/>
                </a:tc>
                <a:extLst>
                  <a:ext uri="{0D108BD9-81ED-4DB2-BD59-A6C34878D82A}">
                    <a16:rowId xmlns:a16="http://schemas.microsoft.com/office/drawing/2014/main" val="131551295"/>
                  </a:ext>
                </a:extLst>
              </a:tr>
              <a:tr h="182674">
                <a:tc>
                  <a:txBody>
                    <a:bodyPr/>
                    <a:lstStyle/>
                    <a:p>
                      <a:pPr algn="l" fontAlgn="b"/>
                      <a:r>
                        <a:rPr lang="da-DK" sz="1100" b="0" i="0" u="none" strike="noStrike">
                          <a:solidFill>
                            <a:srgbClr val="000000"/>
                          </a:solidFill>
                          <a:effectLst/>
                          <a:latin typeface="Calibri" panose="020F0502020204030204" pitchFamily="34" charset="0"/>
                        </a:rPr>
                        <a:t>DFFU Konferencer og temadage</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791.897</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309.899</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606.288</a:t>
                      </a:r>
                    </a:p>
                  </a:txBody>
                  <a:tcPr marL="0" marR="0" marT="0" marB="0" anchor="b"/>
                </a:tc>
                <a:tc>
                  <a:txBody>
                    <a:bodyPr/>
                    <a:lstStyle/>
                    <a:p>
                      <a:pPr algn="ctr" fontAlgn="b"/>
                      <a:r>
                        <a:rPr lang="da-DK" sz="1100" b="0" i="0" u="none" strike="noStrike" dirty="0">
                          <a:solidFill>
                            <a:srgbClr val="000000"/>
                          </a:solidFill>
                          <a:effectLst/>
                          <a:latin typeface="Calibri" panose="020F0502020204030204" pitchFamily="34" charset="0"/>
                        </a:rPr>
                        <a:t>781.958</a:t>
                      </a:r>
                    </a:p>
                  </a:txBody>
                  <a:tcPr marL="0" marR="0" marT="0" marB="0" anchor="b"/>
                </a:tc>
                <a:tc>
                  <a:txBody>
                    <a:bodyPr/>
                    <a:lstStyle/>
                    <a:p>
                      <a:pPr algn="ctr" fontAlgn="b"/>
                      <a:r>
                        <a:rPr lang="da-DK" sz="1100" b="0" i="0" u="none" strike="noStrike" dirty="0">
                          <a:solidFill>
                            <a:srgbClr val="000000"/>
                          </a:solidFill>
                          <a:effectLst/>
                          <a:latin typeface="Calibri" panose="020F0502020204030204" pitchFamily="34" charset="0"/>
                        </a:rPr>
                        <a:t>750.000</a:t>
                      </a:r>
                    </a:p>
                  </a:txBody>
                  <a:tcPr marL="7620" marR="7620" marT="7620" marB="0" anchor="b"/>
                </a:tc>
                <a:tc>
                  <a:txBody>
                    <a:bodyPr/>
                    <a:lstStyle/>
                    <a:p>
                      <a:pPr algn="ctr" fontAlgn="b"/>
                      <a:r>
                        <a:rPr lang="da-DK" sz="1100" b="1" i="0" u="none" strike="noStrike" dirty="0">
                          <a:solidFill>
                            <a:schemeClr val="tx1"/>
                          </a:solidFill>
                          <a:effectLst/>
                          <a:latin typeface="Calibri" panose="020F0502020204030204" pitchFamily="34" charset="0"/>
                        </a:rPr>
                        <a:t>800.000</a:t>
                      </a:r>
                    </a:p>
                  </a:txBody>
                  <a:tcPr marL="0" marR="0" marT="0" marB="0" anchor="b"/>
                </a:tc>
                <a:extLst>
                  <a:ext uri="{0D108BD9-81ED-4DB2-BD59-A6C34878D82A}">
                    <a16:rowId xmlns:a16="http://schemas.microsoft.com/office/drawing/2014/main" val="3798886049"/>
                  </a:ext>
                </a:extLst>
              </a:tr>
              <a:tr h="182674">
                <a:tc>
                  <a:txBody>
                    <a:bodyPr/>
                    <a:lstStyle/>
                    <a:p>
                      <a:pPr algn="l" fontAlgn="b"/>
                      <a:r>
                        <a:rPr lang="da-DK" sz="1100" b="0" i="0" u="none" strike="noStrike">
                          <a:solidFill>
                            <a:srgbClr val="000000"/>
                          </a:solidFill>
                          <a:effectLst/>
                          <a:latin typeface="Calibri" panose="020F0502020204030204" pitchFamily="34" charset="0"/>
                        </a:rPr>
                        <a:t>Rejse og transportomkostninger</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3.457</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1.529</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2.782</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5.084</a:t>
                      </a:r>
                    </a:p>
                  </a:txBody>
                  <a:tcPr marL="0" marR="0" marT="0" marB="0" anchor="b"/>
                </a:tc>
                <a:tc>
                  <a:txBody>
                    <a:bodyPr/>
                    <a:lstStyle/>
                    <a:p>
                      <a:pPr algn="ctr" fontAlgn="b"/>
                      <a:r>
                        <a:rPr lang="da-DK" sz="1100" b="0" i="0" u="none" strike="noStrike" dirty="0">
                          <a:solidFill>
                            <a:srgbClr val="000000"/>
                          </a:solidFill>
                          <a:effectLst/>
                          <a:latin typeface="Calibri" panose="020F0502020204030204" pitchFamily="34" charset="0"/>
                        </a:rPr>
                        <a:t>4.000</a:t>
                      </a:r>
                    </a:p>
                  </a:txBody>
                  <a:tcPr marL="7620" marR="7620" marT="7620" marB="0" anchor="b"/>
                </a:tc>
                <a:tc>
                  <a:txBody>
                    <a:bodyPr/>
                    <a:lstStyle/>
                    <a:p>
                      <a:pPr algn="ctr" fontAlgn="b"/>
                      <a:r>
                        <a:rPr lang="da-DK" sz="1100" b="1" i="0" u="none" strike="noStrike" dirty="0">
                          <a:solidFill>
                            <a:schemeClr val="tx1"/>
                          </a:solidFill>
                          <a:effectLst/>
                          <a:latin typeface="Calibri" panose="020F0502020204030204" pitchFamily="34" charset="0"/>
                        </a:rPr>
                        <a:t>4.000</a:t>
                      </a:r>
                    </a:p>
                  </a:txBody>
                  <a:tcPr marL="0" marR="0" marT="0" marB="0" anchor="b"/>
                </a:tc>
                <a:extLst>
                  <a:ext uri="{0D108BD9-81ED-4DB2-BD59-A6C34878D82A}">
                    <a16:rowId xmlns:a16="http://schemas.microsoft.com/office/drawing/2014/main" val="634354012"/>
                  </a:ext>
                </a:extLst>
              </a:tr>
              <a:tr h="182674">
                <a:tc>
                  <a:txBody>
                    <a:bodyPr/>
                    <a:lstStyle/>
                    <a:p>
                      <a:pPr algn="l" fontAlgn="b"/>
                      <a:r>
                        <a:rPr lang="da-DK" sz="1100" b="0" i="0" u="none" strike="noStrike">
                          <a:solidFill>
                            <a:srgbClr val="000000"/>
                          </a:solidFill>
                          <a:effectLst/>
                          <a:latin typeface="Calibri" panose="020F0502020204030204" pitchFamily="34" charset="0"/>
                        </a:rPr>
                        <a:t>Udviklingsaktivitet</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 195.705</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0</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0</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25.500</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75.000</a:t>
                      </a:r>
                    </a:p>
                  </a:txBody>
                  <a:tcPr marL="7620" marR="7620" marT="7620" marB="0" anchor="b"/>
                </a:tc>
                <a:tc>
                  <a:txBody>
                    <a:bodyPr/>
                    <a:lstStyle/>
                    <a:p>
                      <a:pPr algn="ctr" fontAlgn="b"/>
                      <a:r>
                        <a:rPr lang="da-DK" sz="1100" b="1" i="0" u="none" strike="noStrike" dirty="0">
                          <a:solidFill>
                            <a:schemeClr val="tx1"/>
                          </a:solidFill>
                          <a:effectLst/>
                          <a:latin typeface="Calibri" panose="020F0502020204030204" pitchFamily="34" charset="0"/>
                        </a:rPr>
                        <a:t>100.000</a:t>
                      </a:r>
                    </a:p>
                  </a:txBody>
                  <a:tcPr marL="0" marR="0" marT="0" marB="0" anchor="b"/>
                </a:tc>
                <a:extLst>
                  <a:ext uri="{0D108BD9-81ED-4DB2-BD59-A6C34878D82A}">
                    <a16:rowId xmlns:a16="http://schemas.microsoft.com/office/drawing/2014/main" val="1594478774"/>
                  </a:ext>
                </a:extLst>
              </a:tr>
              <a:tr h="182674">
                <a:tc>
                  <a:txBody>
                    <a:bodyPr/>
                    <a:lstStyle/>
                    <a:p>
                      <a:pPr algn="l" fontAlgn="b"/>
                      <a:r>
                        <a:rPr lang="da-DK" sz="1100" b="0" i="0" u="none" strike="noStrike">
                          <a:solidFill>
                            <a:srgbClr val="000000"/>
                          </a:solidFill>
                          <a:effectLst/>
                          <a:latin typeface="Calibri" panose="020F0502020204030204" pitchFamily="34" charset="0"/>
                        </a:rPr>
                        <a:t>Kontingenter/medlemskaber</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29.178</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22.178</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19.622</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35.317</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35.000</a:t>
                      </a:r>
                    </a:p>
                  </a:txBody>
                  <a:tcPr marL="7620" marR="7620" marT="7620" marB="0" anchor="b"/>
                </a:tc>
                <a:tc>
                  <a:txBody>
                    <a:bodyPr/>
                    <a:lstStyle/>
                    <a:p>
                      <a:pPr algn="ctr" fontAlgn="b"/>
                      <a:r>
                        <a:rPr lang="da-DK" sz="1100" b="1" i="0" u="none" strike="noStrike" dirty="0">
                          <a:solidFill>
                            <a:schemeClr val="tx1"/>
                          </a:solidFill>
                          <a:effectLst/>
                          <a:latin typeface="Calibri" panose="020F0502020204030204" pitchFamily="34" charset="0"/>
                        </a:rPr>
                        <a:t>37.500</a:t>
                      </a:r>
                    </a:p>
                  </a:txBody>
                  <a:tcPr marL="0" marR="0" marT="0" marB="0" anchor="b"/>
                </a:tc>
                <a:extLst>
                  <a:ext uri="{0D108BD9-81ED-4DB2-BD59-A6C34878D82A}">
                    <a16:rowId xmlns:a16="http://schemas.microsoft.com/office/drawing/2014/main" val="2277432055"/>
                  </a:ext>
                </a:extLst>
              </a:tr>
              <a:tr h="182674">
                <a:tc>
                  <a:txBody>
                    <a:bodyPr/>
                    <a:lstStyle/>
                    <a:p>
                      <a:pPr algn="l" fontAlgn="b"/>
                      <a:r>
                        <a:rPr lang="da-DK" sz="1100" b="0" i="0" u="none" strike="noStrike">
                          <a:solidFill>
                            <a:srgbClr val="000000"/>
                          </a:solidFill>
                          <a:effectLst/>
                          <a:latin typeface="Calibri" panose="020F0502020204030204" pitchFamily="34" charset="0"/>
                        </a:rPr>
                        <a:t>Bestyrelsesmøder</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28.064</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22.076</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16.895</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36.987</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30.000</a:t>
                      </a:r>
                    </a:p>
                  </a:txBody>
                  <a:tcPr marL="7620" marR="7620" marT="7620" marB="0" anchor="b"/>
                </a:tc>
                <a:tc>
                  <a:txBody>
                    <a:bodyPr/>
                    <a:lstStyle/>
                    <a:p>
                      <a:pPr algn="ctr" fontAlgn="b"/>
                      <a:r>
                        <a:rPr lang="da-DK" sz="1100" b="1" i="0" u="none" strike="noStrike" dirty="0">
                          <a:solidFill>
                            <a:schemeClr val="tx1"/>
                          </a:solidFill>
                          <a:effectLst/>
                          <a:latin typeface="Calibri" panose="020F0502020204030204" pitchFamily="34" charset="0"/>
                        </a:rPr>
                        <a:t>35.000</a:t>
                      </a:r>
                    </a:p>
                  </a:txBody>
                  <a:tcPr marL="0" marR="0" marT="0" marB="0" anchor="b"/>
                </a:tc>
                <a:extLst>
                  <a:ext uri="{0D108BD9-81ED-4DB2-BD59-A6C34878D82A}">
                    <a16:rowId xmlns:a16="http://schemas.microsoft.com/office/drawing/2014/main" val="1701527319"/>
                  </a:ext>
                </a:extLst>
              </a:tr>
              <a:tr h="273550">
                <a:tc>
                  <a:txBody>
                    <a:bodyPr/>
                    <a:lstStyle/>
                    <a:p>
                      <a:pPr algn="l" fontAlgn="b"/>
                      <a:r>
                        <a:rPr lang="da-DK" sz="1100" b="0" i="0" u="none" strike="noStrike">
                          <a:solidFill>
                            <a:srgbClr val="000000"/>
                          </a:solidFill>
                          <a:effectLst/>
                          <a:latin typeface="Calibri" panose="020F0502020204030204" pitchFamily="34" charset="0"/>
                        </a:rPr>
                        <a:t>Fællesmøder</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0</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0</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5.450</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0</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15.000</a:t>
                      </a:r>
                    </a:p>
                  </a:txBody>
                  <a:tcPr marL="7620" marR="7620" marT="7620" marB="0" anchor="b"/>
                </a:tc>
                <a:tc>
                  <a:txBody>
                    <a:bodyPr/>
                    <a:lstStyle/>
                    <a:p>
                      <a:pPr algn="ctr" fontAlgn="b"/>
                      <a:r>
                        <a:rPr lang="da-DK" sz="1100" b="1" i="0" u="none" strike="noStrike" dirty="0">
                          <a:solidFill>
                            <a:schemeClr val="tx1"/>
                          </a:solidFill>
                          <a:effectLst/>
                          <a:latin typeface="Calibri" panose="020F0502020204030204" pitchFamily="34" charset="0"/>
                        </a:rPr>
                        <a:t>15.000</a:t>
                      </a:r>
                    </a:p>
                  </a:txBody>
                  <a:tcPr marL="0" marR="0" marT="0" marB="0" anchor="b"/>
                </a:tc>
                <a:extLst>
                  <a:ext uri="{0D108BD9-81ED-4DB2-BD59-A6C34878D82A}">
                    <a16:rowId xmlns:a16="http://schemas.microsoft.com/office/drawing/2014/main" val="2142258853"/>
                  </a:ext>
                </a:extLst>
              </a:tr>
              <a:tr h="182674">
                <a:tc>
                  <a:txBody>
                    <a:bodyPr/>
                    <a:lstStyle/>
                    <a:p>
                      <a:pPr algn="l" fontAlgn="b"/>
                      <a:r>
                        <a:rPr lang="da-DK" sz="1100" b="0" i="0" u="none" strike="noStrike">
                          <a:solidFill>
                            <a:srgbClr val="000000"/>
                          </a:solidFill>
                          <a:effectLst/>
                          <a:latin typeface="Calibri" panose="020F0502020204030204" pitchFamily="34" charset="0"/>
                        </a:rPr>
                        <a:t>Fora, rådighedsbeløb</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11.940</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489</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7.271</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4.378</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45.000</a:t>
                      </a:r>
                    </a:p>
                  </a:txBody>
                  <a:tcPr marL="7620" marR="7620" marT="7620" marB="0" anchor="b"/>
                </a:tc>
                <a:tc>
                  <a:txBody>
                    <a:bodyPr/>
                    <a:lstStyle/>
                    <a:p>
                      <a:pPr algn="ctr" fontAlgn="b"/>
                      <a:r>
                        <a:rPr lang="da-DK" sz="1100" b="1" i="0" u="none" strike="noStrike" dirty="0">
                          <a:solidFill>
                            <a:schemeClr val="tx1"/>
                          </a:solidFill>
                          <a:effectLst/>
                          <a:latin typeface="Calibri" panose="020F0502020204030204" pitchFamily="34" charset="0"/>
                        </a:rPr>
                        <a:t>45.000</a:t>
                      </a:r>
                    </a:p>
                  </a:txBody>
                  <a:tcPr marL="0" marR="0" marT="0" marB="0" anchor="b"/>
                </a:tc>
                <a:extLst>
                  <a:ext uri="{0D108BD9-81ED-4DB2-BD59-A6C34878D82A}">
                    <a16:rowId xmlns:a16="http://schemas.microsoft.com/office/drawing/2014/main" val="797964409"/>
                  </a:ext>
                </a:extLst>
              </a:tr>
              <a:tr h="182674">
                <a:tc>
                  <a:txBody>
                    <a:bodyPr/>
                    <a:lstStyle/>
                    <a:p>
                      <a:pPr algn="l" fontAlgn="b"/>
                      <a:r>
                        <a:rPr lang="da-DK" sz="1100" b="0" i="0" u="none" strike="noStrike">
                          <a:solidFill>
                            <a:srgbClr val="000000"/>
                          </a:solidFill>
                          <a:effectLst/>
                          <a:latin typeface="Calibri" panose="020F0502020204030204" pitchFamily="34" charset="0"/>
                        </a:rPr>
                        <a:t>Repræsentation</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1.000</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0</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10.000</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12.310</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2.000</a:t>
                      </a:r>
                    </a:p>
                  </a:txBody>
                  <a:tcPr marL="7620" marR="7620" marT="7620" marB="0" anchor="b"/>
                </a:tc>
                <a:tc>
                  <a:txBody>
                    <a:bodyPr/>
                    <a:lstStyle/>
                    <a:p>
                      <a:pPr algn="ctr" fontAlgn="b"/>
                      <a:r>
                        <a:rPr lang="da-DK" sz="1100" b="1" i="0" u="none" strike="noStrike" dirty="0">
                          <a:solidFill>
                            <a:schemeClr val="tx1"/>
                          </a:solidFill>
                          <a:effectLst/>
                          <a:latin typeface="Calibri" panose="020F0502020204030204" pitchFamily="34" charset="0"/>
                        </a:rPr>
                        <a:t>2.000</a:t>
                      </a:r>
                    </a:p>
                  </a:txBody>
                  <a:tcPr marL="0" marR="0" marT="0" marB="0" anchor="b"/>
                </a:tc>
                <a:extLst>
                  <a:ext uri="{0D108BD9-81ED-4DB2-BD59-A6C34878D82A}">
                    <a16:rowId xmlns:a16="http://schemas.microsoft.com/office/drawing/2014/main" val="2301209821"/>
                  </a:ext>
                </a:extLst>
              </a:tr>
              <a:tr h="182674">
                <a:tc>
                  <a:txBody>
                    <a:bodyPr/>
                    <a:lstStyle/>
                    <a:p>
                      <a:pPr algn="l" fontAlgn="b"/>
                      <a:r>
                        <a:rPr lang="da-DK" sz="1100" b="0" i="0" u="none" strike="noStrike">
                          <a:solidFill>
                            <a:srgbClr val="000000"/>
                          </a:solidFill>
                          <a:effectLst/>
                          <a:latin typeface="Calibri" panose="020F0502020204030204" pitchFamily="34" charset="0"/>
                        </a:rPr>
                        <a:t>Konferencedeltagelse</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0</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0</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0</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0</a:t>
                      </a:r>
                    </a:p>
                  </a:txBody>
                  <a:tcPr marL="7620" marR="7620" marT="7620" marB="0" anchor="b"/>
                </a:tc>
                <a:tc>
                  <a:txBody>
                    <a:bodyPr/>
                    <a:lstStyle/>
                    <a:p>
                      <a:pPr algn="ctr" fontAlgn="b"/>
                      <a:r>
                        <a:rPr lang="da-DK" sz="1100" b="0" i="0" u="none" strike="noStrike">
                          <a:solidFill>
                            <a:srgbClr val="000000"/>
                          </a:solidFill>
                          <a:effectLst/>
                          <a:latin typeface="Calibri" panose="020F0502020204030204" pitchFamily="34" charset="0"/>
                        </a:rPr>
                        <a:t>0</a:t>
                      </a:r>
                    </a:p>
                  </a:txBody>
                  <a:tcPr marL="7620" marR="7620" marT="7620" marB="0" anchor="b"/>
                </a:tc>
                <a:tc>
                  <a:txBody>
                    <a:bodyPr/>
                    <a:lstStyle/>
                    <a:p>
                      <a:pPr algn="ctr" fontAlgn="b"/>
                      <a:r>
                        <a:rPr lang="da-DK" sz="1100" b="1" i="0" u="none" strike="noStrike" dirty="0">
                          <a:solidFill>
                            <a:schemeClr val="tx1"/>
                          </a:solidFill>
                          <a:effectLst/>
                          <a:latin typeface="Calibri" panose="020F0502020204030204" pitchFamily="34" charset="0"/>
                        </a:rPr>
                        <a:t>0</a:t>
                      </a:r>
                    </a:p>
                  </a:txBody>
                  <a:tcPr marL="0" marR="0" marT="0" marB="0" anchor="b"/>
                </a:tc>
                <a:extLst>
                  <a:ext uri="{0D108BD9-81ED-4DB2-BD59-A6C34878D82A}">
                    <a16:rowId xmlns:a16="http://schemas.microsoft.com/office/drawing/2014/main" val="2855334157"/>
                  </a:ext>
                </a:extLst>
              </a:tr>
              <a:tr h="182674">
                <a:tc>
                  <a:txBody>
                    <a:bodyPr/>
                    <a:lstStyle/>
                    <a:p>
                      <a:pPr algn="l" fontAlgn="b"/>
                      <a:r>
                        <a:rPr lang="da-DK" sz="1100" b="1" i="0" u="none" strike="noStrike">
                          <a:solidFill>
                            <a:srgbClr val="000000"/>
                          </a:solidFill>
                          <a:effectLst/>
                          <a:latin typeface="Calibri" panose="020F0502020204030204" pitchFamily="34" charset="0"/>
                        </a:rPr>
                        <a:t>Personaleomkostninger</a:t>
                      </a:r>
                    </a:p>
                  </a:txBody>
                  <a:tcPr marL="7620" marR="7620" marT="7620" marB="0" anchor="b"/>
                </a:tc>
                <a:tc>
                  <a:txBody>
                    <a:bodyPr/>
                    <a:lstStyle/>
                    <a:p>
                      <a:pPr algn="ctr" fontAlgn="b"/>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1" i="0" u="none" strike="noStrike" dirty="0">
                        <a:solidFill>
                          <a:schemeClr val="tx1"/>
                        </a:solidFill>
                        <a:effectLst/>
                        <a:latin typeface="Calibri" panose="020F0502020204030204" pitchFamily="34" charset="0"/>
                      </a:endParaRPr>
                    </a:p>
                  </a:txBody>
                  <a:tcPr marL="0" marR="0" marT="0" marB="0" anchor="b"/>
                </a:tc>
                <a:extLst>
                  <a:ext uri="{0D108BD9-81ED-4DB2-BD59-A6C34878D82A}">
                    <a16:rowId xmlns:a16="http://schemas.microsoft.com/office/drawing/2014/main" val="4182614319"/>
                  </a:ext>
                </a:extLst>
              </a:tr>
              <a:tr h="182674">
                <a:tc>
                  <a:txBody>
                    <a:bodyPr/>
                    <a:lstStyle/>
                    <a:p>
                      <a:pPr algn="l" fontAlgn="b"/>
                      <a:r>
                        <a:rPr lang="da-DK" sz="1100" b="0" i="0" u="none" strike="noStrike">
                          <a:solidFill>
                            <a:srgbClr val="000000"/>
                          </a:solidFill>
                          <a:effectLst/>
                          <a:latin typeface="Calibri" panose="020F0502020204030204" pitchFamily="34" charset="0"/>
                        </a:rPr>
                        <a:t>Sekretærbistand</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371.267</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382.909</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434.473</a:t>
                      </a:r>
                    </a:p>
                  </a:txBody>
                  <a:tcPr marL="0" marR="0" marT="0" marB="0" anchor="b"/>
                </a:tc>
                <a:tc>
                  <a:txBody>
                    <a:bodyPr/>
                    <a:lstStyle/>
                    <a:p>
                      <a:pPr algn="ctr" fontAlgn="b"/>
                      <a:r>
                        <a:rPr lang="da-DK" sz="1100" b="0" i="0" u="none" strike="noStrike" dirty="0">
                          <a:solidFill>
                            <a:srgbClr val="000000"/>
                          </a:solidFill>
                          <a:effectLst/>
                          <a:latin typeface="Calibri" panose="020F0502020204030204" pitchFamily="34" charset="0"/>
                        </a:rPr>
                        <a:t>395.613</a:t>
                      </a:r>
                    </a:p>
                  </a:txBody>
                  <a:tcPr marL="0" marR="0" marT="0" marB="0" anchor="b"/>
                </a:tc>
                <a:tc>
                  <a:txBody>
                    <a:bodyPr/>
                    <a:lstStyle/>
                    <a:p>
                      <a:pPr algn="ctr" fontAlgn="b"/>
                      <a:r>
                        <a:rPr lang="da-DK" sz="1100" b="0" i="0" u="none" strike="noStrike" dirty="0">
                          <a:solidFill>
                            <a:srgbClr val="000000"/>
                          </a:solidFill>
                          <a:effectLst/>
                          <a:latin typeface="Calibri" panose="020F0502020204030204" pitchFamily="34" charset="0"/>
                        </a:rPr>
                        <a:t>400.000</a:t>
                      </a:r>
                    </a:p>
                  </a:txBody>
                  <a:tcPr marL="7620" marR="7620" marT="7620" marB="0" anchor="b"/>
                </a:tc>
                <a:tc>
                  <a:txBody>
                    <a:bodyPr/>
                    <a:lstStyle/>
                    <a:p>
                      <a:pPr algn="ctr" fontAlgn="b"/>
                      <a:r>
                        <a:rPr lang="da-DK" sz="1100" b="1" i="0" u="none" strike="noStrike" dirty="0">
                          <a:solidFill>
                            <a:schemeClr val="tx1"/>
                          </a:solidFill>
                          <a:effectLst/>
                          <a:latin typeface="Calibri" panose="020F0502020204030204" pitchFamily="34" charset="0"/>
                        </a:rPr>
                        <a:t>410.000</a:t>
                      </a:r>
                    </a:p>
                  </a:txBody>
                  <a:tcPr marL="0" marR="0" marT="0" marB="0" anchor="b"/>
                </a:tc>
                <a:extLst>
                  <a:ext uri="{0D108BD9-81ED-4DB2-BD59-A6C34878D82A}">
                    <a16:rowId xmlns:a16="http://schemas.microsoft.com/office/drawing/2014/main" val="2835208403"/>
                  </a:ext>
                </a:extLst>
              </a:tr>
              <a:tr h="182674">
                <a:tc>
                  <a:txBody>
                    <a:bodyPr/>
                    <a:lstStyle/>
                    <a:p>
                      <a:pPr algn="l" fontAlgn="b"/>
                      <a:r>
                        <a:rPr lang="da-DK" sz="1100" b="0" i="0" u="none" strike="noStrike">
                          <a:solidFill>
                            <a:srgbClr val="000000"/>
                          </a:solidFill>
                          <a:effectLst/>
                          <a:latin typeface="Calibri" panose="020F0502020204030204" pitchFamily="34" charset="0"/>
                        </a:rPr>
                        <a:t>Redaktør- og grafikerhonorar</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60.000</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61.800</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60.000</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70.500</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75.000</a:t>
                      </a:r>
                    </a:p>
                  </a:txBody>
                  <a:tcPr marL="7620" marR="7620" marT="7620" marB="0" anchor="b"/>
                </a:tc>
                <a:tc>
                  <a:txBody>
                    <a:bodyPr/>
                    <a:lstStyle/>
                    <a:p>
                      <a:pPr algn="ctr" fontAlgn="b"/>
                      <a:r>
                        <a:rPr lang="da-DK" sz="1100" b="1" i="0" u="none" strike="noStrike" dirty="0">
                          <a:solidFill>
                            <a:schemeClr val="tx1"/>
                          </a:solidFill>
                          <a:effectLst/>
                          <a:latin typeface="Calibri" panose="020F0502020204030204" pitchFamily="34" charset="0"/>
                        </a:rPr>
                        <a:t>  80.000</a:t>
                      </a:r>
                    </a:p>
                  </a:txBody>
                  <a:tcPr marL="0" marR="0" marT="0" marB="0" anchor="b"/>
                </a:tc>
                <a:extLst>
                  <a:ext uri="{0D108BD9-81ED-4DB2-BD59-A6C34878D82A}">
                    <a16:rowId xmlns:a16="http://schemas.microsoft.com/office/drawing/2014/main" val="3195791929"/>
                  </a:ext>
                </a:extLst>
              </a:tr>
              <a:tr h="182674">
                <a:tc>
                  <a:txBody>
                    <a:bodyPr/>
                    <a:lstStyle/>
                    <a:p>
                      <a:pPr algn="l" fontAlgn="b"/>
                      <a:r>
                        <a:rPr lang="da-DK" sz="1100" b="1" i="0" u="none" strike="noStrike">
                          <a:solidFill>
                            <a:srgbClr val="000000"/>
                          </a:solidFill>
                          <a:effectLst/>
                          <a:latin typeface="Calibri" panose="020F0502020204030204" pitchFamily="34" charset="0"/>
                        </a:rPr>
                        <a:t>Andre omkostninger</a:t>
                      </a:r>
                    </a:p>
                  </a:txBody>
                  <a:tcPr marL="7620" marR="7620" marT="7620" marB="0" anchor="b"/>
                </a:tc>
                <a:tc>
                  <a:txBody>
                    <a:bodyPr/>
                    <a:lstStyle/>
                    <a:p>
                      <a:pPr algn="ctr" fontAlgn="b"/>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1" i="0" u="none" strike="noStrike" dirty="0">
                        <a:solidFill>
                          <a:schemeClr val="tx1"/>
                        </a:solidFill>
                        <a:effectLst/>
                        <a:latin typeface="Calibri" panose="020F0502020204030204" pitchFamily="34" charset="0"/>
                      </a:endParaRPr>
                    </a:p>
                  </a:txBody>
                  <a:tcPr marL="0" marR="0" marT="0" marB="0" anchor="b"/>
                </a:tc>
                <a:extLst>
                  <a:ext uri="{0D108BD9-81ED-4DB2-BD59-A6C34878D82A}">
                    <a16:rowId xmlns:a16="http://schemas.microsoft.com/office/drawing/2014/main" val="544649566"/>
                  </a:ext>
                </a:extLst>
              </a:tr>
              <a:tr h="182674">
                <a:tc>
                  <a:txBody>
                    <a:bodyPr/>
                    <a:lstStyle/>
                    <a:p>
                      <a:pPr algn="l" fontAlgn="b"/>
                      <a:r>
                        <a:rPr lang="da-DK" sz="1100" b="0" i="0" u="none" strike="noStrike">
                          <a:solidFill>
                            <a:srgbClr val="000000"/>
                          </a:solidFill>
                          <a:effectLst/>
                          <a:latin typeface="Calibri" panose="020F0502020204030204" pitchFamily="34" charset="0"/>
                        </a:rPr>
                        <a:t>Hjemmeside/CMS/software</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32.890</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36.064</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22.222</a:t>
                      </a:r>
                    </a:p>
                  </a:txBody>
                  <a:tcPr marL="0" marR="0" marT="0" marB="0" anchor="b"/>
                </a:tc>
                <a:tc>
                  <a:txBody>
                    <a:bodyPr/>
                    <a:lstStyle/>
                    <a:p>
                      <a:pPr algn="ctr" fontAlgn="b"/>
                      <a:r>
                        <a:rPr lang="da-DK" sz="1100" b="0" i="0" u="none" strike="noStrike" dirty="0">
                          <a:solidFill>
                            <a:srgbClr val="000000"/>
                          </a:solidFill>
                          <a:effectLst/>
                          <a:latin typeface="Calibri" panose="020F0502020204030204" pitchFamily="34" charset="0"/>
                        </a:rPr>
                        <a:t>21.593</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30.000</a:t>
                      </a:r>
                    </a:p>
                  </a:txBody>
                  <a:tcPr marL="7620" marR="7620" marT="7620" marB="0" anchor="b"/>
                </a:tc>
                <a:tc>
                  <a:txBody>
                    <a:bodyPr/>
                    <a:lstStyle/>
                    <a:p>
                      <a:pPr algn="ctr" fontAlgn="b"/>
                      <a:r>
                        <a:rPr lang="da-DK" sz="1100" b="1" i="0" u="none" strike="noStrike" dirty="0">
                          <a:solidFill>
                            <a:schemeClr val="tx1"/>
                          </a:solidFill>
                          <a:effectLst/>
                          <a:latin typeface="Calibri" panose="020F0502020204030204" pitchFamily="34" charset="0"/>
                        </a:rPr>
                        <a:t>28.000</a:t>
                      </a:r>
                    </a:p>
                  </a:txBody>
                  <a:tcPr marL="0" marR="0" marT="0" marB="0" anchor="b"/>
                </a:tc>
                <a:extLst>
                  <a:ext uri="{0D108BD9-81ED-4DB2-BD59-A6C34878D82A}">
                    <a16:rowId xmlns:a16="http://schemas.microsoft.com/office/drawing/2014/main" val="3792039639"/>
                  </a:ext>
                </a:extLst>
              </a:tr>
              <a:tr h="182674">
                <a:tc>
                  <a:txBody>
                    <a:bodyPr/>
                    <a:lstStyle/>
                    <a:p>
                      <a:pPr algn="l" fontAlgn="b"/>
                      <a:r>
                        <a:rPr lang="da-DK" sz="1100" b="0" i="0" u="none" strike="noStrike">
                          <a:solidFill>
                            <a:srgbClr val="000000"/>
                          </a:solidFill>
                          <a:effectLst/>
                          <a:latin typeface="Calibri" panose="020F0502020204030204" pitchFamily="34" charset="0"/>
                        </a:rPr>
                        <a:t>Kontorartikler m.m.</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2.091</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659</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1.983</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1.590</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3.000</a:t>
                      </a:r>
                    </a:p>
                  </a:txBody>
                  <a:tcPr marL="7620" marR="7620" marT="7620" marB="0" anchor="b"/>
                </a:tc>
                <a:tc>
                  <a:txBody>
                    <a:bodyPr/>
                    <a:lstStyle/>
                    <a:p>
                      <a:pPr algn="ctr" fontAlgn="b"/>
                      <a:r>
                        <a:rPr lang="da-DK" sz="1100" b="1" i="0" u="none" strike="noStrike" dirty="0">
                          <a:solidFill>
                            <a:schemeClr val="tx1"/>
                          </a:solidFill>
                          <a:effectLst/>
                          <a:latin typeface="Calibri" panose="020F0502020204030204" pitchFamily="34" charset="0"/>
                        </a:rPr>
                        <a:t>2.500</a:t>
                      </a:r>
                    </a:p>
                  </a:txBody>
                  <a:tcPr marL="0" marR="0" marT="0" marB="0" anchor="b"/>
                </a:tc>
                <a:extLst>
                  <a:ext uri="{0D108BD9-81ED-4DB2-BD59-A6C34878D82A}">
                    <a16:rowId xmlns:a16="http://schemas.microsoft.com/office/drawing/2014/main" val="2294926841"/>
                  </a:ext>
                </a:extLst>
              </a:tr>
              <a:tr h="182674">
                <a:tc>
                  <a:txBody>
                    <a:bodyPr/>
                    <a:lstStyle/>
                    <a:p>
                      <a:pPr algn="l" fontAlgn="b"/>
                      <a:r>
                        <a:rPr lang="da-DK" sz="1100" b="0" i="0" u="none" strike="noStrike">
                          <a:solidFill>
                            <a:srgbClr val="000000"/>
                          </a:solidFill>
                          <a:effectLst/>
                          <a:latin typeface="Calibri" panose="020F0502020204030204" pitchFamily="34" charset="0"/>
                        </a:rPr>
                        <a:t>Telefon</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1.299</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1.188</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1.089</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948</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1.200</a:t>
                      </a:r>
                    </a:p>
                  </a:txBody>
                  <a:tcPr marL="7620" marR="7620" marT="7620" marB="0" anchor="b"/>
                </a:tc>
                <a:tc>
                  <a:txBody>
                    <a:bodyPr/>
                    <a:lstStyle/>
                    <a:p>
                      <a:pPr algn="ctr" fontAlgn="b"/>
                      <a:r>
                        <a:rPr lang="da-DK" sz="1100" b="1" i="0" u="none" strike="noStrike" dirty="0">
                          <a:solidFill>
                            <a:schemeClr val="tx1"/>
                          </a:solidFill>
                          <a:effectLst/>
                          <a:latin typeface="Calibri" panose="020F0502020204030204" pitchFamily="34" charset="0"/>
                        </a:rPr>
                        <a:t>1.000</a:t>
                      </a:r>
                    </a:p>
                  </a:txBody>
                  <a:tcPr marL="0" marR="0" marT="0" marB="0" anchor="b"/>
                </a:tc>
                <a:extLst>
                  <a:ext uri="{0D108BD9-81ED-4DB2-BD59-A6C34878D82A}">
                    <a16:rowId xmlns:a16="http://schemas.microsoft.com/office/drawing/2014/main" val="1544688288"/>
                  </a:ext>
                </a:extLst>
              </a:tr>
              <a:tr h="182674">
                <a:tc>
                  <a:txBody>
                    <a:bodyPr/>
                    <a:lstStyle/>
                    <a:p>
                      <a:pPr algn="l" fontAlgn="b"/>
                      <a:r>
                        <a:rPr lang="da-DK" sz="1100" b="0" i="0" u="none" strike="noStrike">
                          <a:solidFill>
                            <a:srgbClr val="000000"/>
                          </a:solidFill>
                          <a:effectLst/>
                          <a:latin typeface="Calibri" panose="020F0502020204030204" pitchFamily="34" charset="0"/>
                        </a:rPr>
                        <a:t>Forsikringer</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6.435</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6.930</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2.660</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2.453</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3.000</a:t>
                      </a:r>
                    </a:p>
                  </a:txBody>
                  <a:tcPr marL="7620" marR="7620" marT="7620" marB="0" anchor="b"/>
                </a:tc>
                <a:tc>
                  <a:txBody>
                    <a:bodyPr/>
                    <a:lstStyle/>
                    <a:p>
                      <a:pPr algn="ctr" fontAlgn="b"/>
                      <a:r>
                        <a:rPr lang="da-DK" sz="1100" b="1" i="0" u="none" strike="noStrike" dirty="0">
                          <a:solidFill>
                            <a:schemeClr val="tx1"/>
                          </a:solidFill>
                          <a:effectLst/>
                          <a:latin typeface="Calibri" panose="020F0502020204030204" pitchFamily="34" charset="0"/>
                        </a:rPr>
                        <a:t>3.000</a:t>
                      </a:r>
                    </a:p>
                  </a:txBody>
                  <a:tcPr marL="0" marR="0" marT="0" marB="0" anchor="b"/>
                </a:tc>
                <a:extLst>
                  <a:ext uri="{0D108BD9-81ED-4DB2-BD59-A6C34878D82A}">
                    <a16:rowId xmlns:a16="http://schemas.microsoft.com/office/drawing/2014/main" val="1917464645"/>
                  </a:ext>
                </a:extLst>
              </a:tr>
              <a:tr h="182674">
                <a:tc>
                  <a:txBody>
                    <a:bodyPr/>
                    <a:lstStyle/>
                    <a:p>
                      <a:pPr algn="l" fontAlgn="b"/>
                      <a:r>
                        <a:rPr lang="da-DK" sz="1100" b="0" i="0" u="none" strike="noStrike">
                          <a:solidFill>
                            <a:srgbClr val="000000"/>
                          </a:solidFill>
                          <a:effectLst/>
                          <a:latin typeface="Calibri" panose="020F0502020204030204" pitchFamily="34" charset="0"/>
                        </a:rPr>
                        <a:t>Porto</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646</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60</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488</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168</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1.000</a:t>
                      </a:r>
                    </a:p>
                  </a:txBody>
                  <a:tcPr marL="7620" marR="7620" marT="7620" marB="0" anchor="b"/>
                </a:tc>
                <a:tc>
                  <a:txBody>
                    <a:bodyPr/>
                    <a:lstStyle/>
                    <a:p>
                      <a:pPr algn="ctr" fontAlgn="b"/>
                      <a:r>
                        <a:rPr lang="da-DK" sz="1100" b="1" i="0" u="none" strike="noStrike" dirty="0">
                          <a:solidFill>
                            <a:schemeClr val="tx1"/>
                          </a:solidFill>
                          <a:effectLst/>
                          <a:latin typeface="Calibri" panose="020F0502020204030204" pitchFamily="34" charset="0"/>
                        </a:rPr>
                        <a:t>750</a:t>
                      </a:r>
                    </a:p>
                  </a:txBody>
                  <a:tcPr marL="0" marR="0" marT="0" marB="0" anchor="b"/>
                </a:tc>
                <a:extLst>
                  <a:ext uri="{0D108BD9-81ED-4DB2-BD59-A6C34878D82A}">
                    <a16:rowId xmlns:a16="http://schemas.microsoft.com/office/drawing/2014/main" val="2807007223"/>
                  </a:ext>
                </a:extLst>
              </a:tr>
              <a:tr h="182674">
                <a:tc>
                  <a:txBody>
                    <a:bodyPr/>
                    <a:lstStyle/>
                    <a:p>
                      <a:pPr algn="l" fontAlgn="b"/>
                      <a:r>
                        <a:rPr lang="da-DK" sz="1100" b="0" i="0" u="none" strike="noStrike">
                          <a:solidFill>
                            <a:srgbClr val="000000"/>
                          </a:solidFill>
                          <a:effectLst/>
                          <a:latin typeface="Calibri" panose="020F0502020204030204" pitchFamily="34" charset="0"/>
                        </a:rPr>
                        <a:t>Gebyrer, bank</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1.324</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1.323</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1.325</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1.337</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2.000</a:t>
                      </a:r>
                    </a:p>
                  </a:txBody>
                  <a:tcPr marL="7620" marR="7620" marT="7620" marB="0" anchor="b"/>
                </a:tc>
                <a:tc>
                  <a:txBody>
                    <a:bodyPr/>
                    <a:lstStyle/>
                    <a:p>
                      <a:pPr algn="ctr" fontAlgn="b"/>
                      <a:r>
                        <a:rPr lang="da-DK" sz="1100" b="1" i="0" u="none" strike="noStrike" dirty="0">
                          <a:solidFill>
                            <a:schemeClr val="tx1"/>
                          </a:solidFill>
                          <a:effectLst/>
                          <a:latin typeface="Calibri" panose="020F0502020204030204" pitchFamily="34" charset="0"/>
                        </a:rPr>
                        <a:t>2.000</a:t>
                      </a:r>
                    </a:p>
                  </a:txBody>
                  <a:tcPr marL="0" marR="0" marT="0" marB="0" anchor="b"/>
                </a:tc>
                <a:extLst>
                  <a:ext uri="{0D108BD9-81ED-4DB2-BD59-A6C34878D82A}">
                    <a16:rowId xmlns:a16="http://schemas.microsoft.com/office/drawing/2014/main" val="1715465800"/>
                  </a:ext>
                </a:extLst>
              </a:tr>
              <a:tr h="182674">
                <a:tc>
                  <a:txBody>
                    <a:bodyPr/>
                    <a:lstStyle/>
                    <a:p>
                      <a:pPr algn="l" fontAlgn="b"/>
                      <a:r>
                        <a:rPr lang="da-DK" sz="1100" b="0" i="0" u="none" strike="noStrike">
                          <a:solidFill>
                            <a:srgbClr val="000000"/>
                          </a:solidFill>
                          <a:effectLst/>
                          <a:latin typeface="Calibri" panose="020F0502020204030204" pitchFamily="34" charset="0"/>
                        </a:rPr>
                        <a:t>Revision</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 20.000</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21.250</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20.438</a:t>
                      </a:r>
                    </a:p>
                  </a:txBody>
                  <a:tcPr marL="0" marR="0" marT="0" marB="0" anchor="b"/>
                </a:tc>
                <a:tc>
                  <a:txBody>
                    <a:bodyPr/>
                    <a:lstStyle/>
                    <a:p>
                      <a:pPr algn="ctr" fontAlgn="b"/>
                      <a:r>
                        <a:rPr lang="da-DK" sz="1100" b="0" i="0" u="none" strike="noStrike" dirty="0">
                          <a:solidFill>
                            <a:srgbClr val="000000"/>
                          </a:solidFill>
                          <a:effectLst/>
                          <a:latin typeface="Calibri" panose="020F0502020204030204" pitchFamily="34" charset="0"/>
                        </a:rPr>
                        <a:t>22.196</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21.000</a:t>
                      </a:r>
                    </a:p>
                  </a:txBody>
                  <a:tcPr marL="7620" marR="7620" marT="7620" marB="0" anchor="b"/>
                </a:tc>
                <a:tc>
                  <a:txBody>
                    <a:bodyPr/>
                    <a:lstStyle/>
                    <a:p>
                      <a:pPr algn="ctr" fontAlgn="b"/>
                      <a:r>
                        <a:rPr lang="da-DK" sz="1100" b="1" i="0" u="none" strike="noStrike" dirty="0">
                          <a:solidFill>
                            <a:schemeClr val="tx1"/>
                          </a:solidFill>
                          <a:effectLst/>
                          <a:latin typeface="Calibri" panose="020F0502020204030204" pitchFamily="34" charset="0"/>
                        </a:rPr>
                        <a:t>22.500</a:t>
                      </a:r>
                    </a:p>
                  </a:txBody>
                  <a:tcPr marL="0" marR="0" marT="0" marB="0" anchor="b"/>
                </a:tc>
                <a:extLst>
                  <a:ext uri="{0D108BD9-81ED-4DB2-BD59-A6C34878D82A}">
                    <a16:rowId xmlns:a16="http://schemas.microsoft.com/office/drawing/2014/main" val="1417151957"/>
                  </a:ext>
                </a:extLst>
              </a:tr>
              <a:tr h="182674">
                <a:tc>
                  <a:txBody>
                    <a:bodyPr/>
                    <a:lstStyle/>
                    <a:p>
                      <a:pPr algn="l" fontAlgn="b"/>
                      <a:r>
                        <a:rPr lang="da-DK" sz="1100" b="0" i="0" u="none" strike="noStrike">
                          <a:solidFill>
                            <a:srgbClr val="000000"/>
                          </a:solidFill>
                          <a:effectLst/>
                          <a:latin typeface="Calibri" panose="020F0502020204030204" pitchFamily="34" charset="0"/>
                        </a:rPr>
                        <a:t>Tab på tilgodehavender</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0</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0</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0</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0</a:t>
                      </a:r>
                    </a:p>
                  </a:txBody>
                  <a:tcPr marL="7620" marR="7620" marT="7620" marB="0" anchor="b"/>
                </a:tc>
                <a:tc>
                  <a:txBody>
                    <a:bodyPr/>
                    <a:lstStyle/>
                    <a:p>
                      <a:pPr algn="ctr" fontAlgn="b"/>
                      <a:endParaRPr lang="da-DK"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1" i="0" u="none" strike="noStrike" dirty="0">
                        <a:solidFill>
                          <a:schemeClr val="tx1"/>
                        </a:solidFill>
                        <a:effectLst/>
                        <a:latin typeface="Calibri" panose="020F0502020204030204" pitchFamily="34" charset="0"/>
                      </a:endParaRPr>
                    </a:p>
                  </a:txBody>
                  <a:tcPr marL="0" marR="0" marT="0" marB="0" anchor="b"/>
                </a:tc>
                <a:extLst>
                  <a:ext uri="{0D108BD9-81ED-4DB2-BD59-A6C34878D82A}">
                    <a16:rowId xmlns:a16="http://schemas.microsoft.com/office/drawing/2014/main" val="4283091426"/>
                  </a:ext>
                </a:extLst>
              </a:tr>
              <a:tr h="182674">
                <a:tc>
                  <a:txBody>
                    <a:bodyPr/>
                    <a:lstStyle/>
                    <a:p>
                      <a:pPr algn="l" fontAlgn="b"/>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1" i="0" u="none" strike="noStrike" dirty="0">
                        <a:solidFill>
                          <a:schemeClr val="tx1"/>
                        </a:solidFill>
                        <a:effectLst/>
                        <a:latin typeface="Calibri" panose="020F0502020204030204" pitchFamily="34" charset="0"/>
                      </a:endParaRPr>
                    </a:p>
                  </a:txBody>
                  <a:tcPr marL="0" marR="0" marT="0" marB="0" anchor="b"/>
                </a:tc>
                <a:extLst>
                  <a:ext uri="{0D108BD9-81ED-4DB2-BD59-A6C34878D82A}">
                    <a16:rowId xmlns:a16="http://schemas.microsoft.com/office/drawing/2014/main" val="3687339573"/>
                  </a:ext>
                </a:extLst>
              </a:tr>
              <a:tr h="182674">
                <a:tc>
                  <a:txBody>
                    <a:bodyPr/>
                    <a:lstStyle/>
                    <a:p>
                      <a:pPr algn="l" fontAlgn="b"/>
                      <a:endParaRPr lang="da-DK"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1.696.938</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1.008.182</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1.355.405</a:t>
                      </a:r>
                    </a:p>
                  </a:txBody>
                  <a:tcPr marL="0" marR="0" marT="0" marB="0" anchor="b"/>
                </a:tc>
                <a:tc>
                  <a:txBody>
                    <a:bodyPr/>
                    <a:lstStyle/>
                    <a:p>
                      <a:pPr algn="ctr" fontAlgn="b"/>
                      <a:r>
                        <a:rPr lang="da-DK" sz="1100" b="0" i="0" u="none" strike="noStrike" dirty="0">
                          <a:solidFill>
                            <a:srgbClr val="000000"/>
                          </a:solidFill>
                          <a:effectLst/>
                          <a:latin typeface="Calibri" panose="020F0502020204030204" pitchFamily="34" charset="0"/>
                        </a:rPr>
                        <a:t>1.564.008</a:t>
                      </a:r>
                    </a:p>
                  </a:txBody>
                  <a:tcPr marL="0" marR="0" marT="0" marB="0" anchor="b"/>
                </a:tc>
                <a:tc>
                  <a:txBody>
                    <a:bodyPr/>
                    <a:lstStyle/>
                    <a:p>
                      <a:pPr algn="ctr" fontAlgn="b"/>
                      <a:r>
                        <a:rPr lang="da-DK" sz="1100" b="0" i="0" u="none" strike="noStrike" dirty="0">
                          <a:solidFill>
                            <a:srgbClr val="000000"/>
                          </a:solidFill>
                          <a:effectLst/>
                          <a:latin typeface="Calibri" panose="020F0502020204030204" pitchFamily="34" charset="0"/>
                        </a:rPr>
                        <a:t>1.642.200</a:t>
                      </a:r>
                    </a:p>
                  </a:txBody>
                  <a:tcPr marL="7620" marR="7620" marT="7620" marB="0" anchor="b"/>
                </a:tc>
                <a:tc>
                  <a:txBody>
                    <a:bodyPr/>
                    <a:lstStyle/>
                    <a:p>
                      <a:pPr algn="ctr" fontAlgn="b"/>
                      <a:r>
                        <a:rPr lang="da-DK" sz="1100" b="1" i="0" u="none" strike="noStrike" dirty="0">
                          <a:solidFill>
                            <a:schemeClr val="tx1"/>
                          </a:solidFill>
                          <a:effectLst/>
                          <a:latin typeface="Calibri" panose="020F0502020204030204" pitchFamily="34" charset="0"/>
                        </a:rPr>
                        <a:t>1.738.250</a:t>
                      </a:r>
                    </a:p>
                  </a:txBody>
                  <a:tcPr marL="0" marR="0" marT="0" marB="0" anchor="b"/>
                </a:tc>
                <a:extLst>
                  <a:ext uri="{0D108BD9-81ED-4DB2-BD59-A6C34878D82A}">
                    <a16:rowId xmlns:a16="http://schemas.microsoft.com/office/drawing/2014/main" val="991641856"/>
                  </a:ext>
                </a:extLst>
              </a:tr>
              <a:tr h="182674">
                <a:tc>
                  <a:txBody>
                    <a:bodyPr/>
                    <a:lstStyle/>
                    <a:p>
                      <a:pPr algn="l" fontAlgn="b"/>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0" i="0" u="none" strike="noStrike">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ctr" fontAlgn="b"/>
                      <a:endParaRPr lang="da-DK" sz="1100" b="1" i="0" u="none" strike="noStrike" dirty="0">
                        <a:solidFill>
                          <a:schemeClr val="tx1"/>
                        </a:solidFill>
                        <a:effectLst/>
                        <a:latin typeface="Calibri" panose="020F0502020204030204" pitchFamily="34" charset="0"/>
                      </a:endParaRPr>
                    </a:p>
                  </a:txBody>
                  <a:tcPr marL="0" marR="0" marT="0" marB="0" anchor="b"/>
                </a:tc>
                <a:extLst>
                  <a:ext uri="{0D108BD9-81ED-4DB2-BD59-A6C34878D82A}">
                    <a16:rowId xmlns:a16="http://schemas.microsoft.com/office/drawing/2014/main" val="3746131350"/>
                  </a:ext>
                </a:extLst>
              </a:tr>
              <a:tr h="182674">
                <a:tc>
                  <a:txBody>
                    <a:bodyPr/>
                    <a:lstStyle/>
                    <a:p>
                      <a:pPr algn="l" fontAlgn="b"/>
                      <a:r>
                        <a:rPr lang="da-DK" sz="1100" b="1" i="0" u="none" strike="noStrike">
                          <a:solidFill>
                            <a:srgbClr val="000000"/>
                          </a:solidFill>
                          <a:effectLst/>
                          <a:latin typeface="Calibri" panose="020F0502020204030204" pitchFamily="34" charset="0"/>
                        </a:rPr>
                        <a:t>Resultat</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56.096</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-103.489</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-22.406</a:t>
                      </a:r>
                    </a:p>
                  </a:txBody>
                  <a:tcPr marL="7620" marR="7620" marT="7620" marB="0" anchor="b"/>
                </a:tc>
                <a:tc>
                  <a:txBody>
                    <a:bodyPr/>
                    <a:lstStyle/>
                    <a:p>
                      <a:pPr algn="ctr" fontAlgn="b"/>
                      <a:r>
                        <a:rPr lang="da-DK" sz="1100" b="0" i="0" u="none" strike="noStrike" dirty="0">
                          <a:solidFill>
                            <a:srgbClr val="000000"/>
                          </a:solidFill>
                          <a:effectLst/>
                          <a:latin typeface="Calibri" panose="020F0502020204030204" pitchFamily="34" charset="0"/>
                        </a:rPr>
                        <a:t>159.232</a:t>
                      </a:r>
                    </a:p>
                  </a:txBody>
                  <a:tcPr marL="0" marR="0" marT="0" marB="0" anchor="b"/>
                </a:tc>
                <a:tc>
                  <a:txBody>
                    <a:bodyPr/>
                    <a:lstStyle/>
                    <a:p>
                      <a:pPr algn="ctr" fontAlgn="b"/>
                      <a:r>
                        <a:rPr lang="da-DK" sz="1100" b="0" i="0" u="none" strike="noStrike" dirty="0">
                          <a:solidFill>
                            <a:srgbClr val="000000"/>
                          </a:solidFill>
                          <a:effectLst/>
                          <a:latin typeface="Calibri" panose="020F0502020204030204" pitchFamily="34" charset="0"/>
                        </a:rPr>
                        <a:t>-44.700</a:t>
                      </a:r>
                    </a:p>
                  </a:txBody>
                  <a:tcPr marL="7620" marR="7620" marT="7620" marB="0" anchor="b"/>
                </a:tc>
                <a:tc>
                  <a:txBody>
                    <a:bodyPr/>
                    <a:lstStyle/>
                    <a:p>
                      <a:pPr algn="ctr" fontAlgn="b"/>
                      <a:r>
                        <a:rPr lang="da-DK" sz="1100" b="1" i="0" u="none" strike="noStrike" dirty="0">
                          <a:solidFill>
                            <a:schemeClr val="tx1"/>
                          </a:solidFill>
                          <a:effectLst/>
                          <a:latin typeface="Calibri" panose="020F0502020204030204" pitchFamily="34" charset="0"/>
                        </a:rPr>
                        <a:t>-150.750</a:t>
                      </a:r>
                    </a:p>
                  </a:txBody>
                  <a:tcPr marL="0" marR="0" marT="0" marB="0" anchor="b"/>
                </a:tc>
                <a:extLst>
                  <a:ext uri="{0D108BD9-81ED-4DB2-BD59-A6C34878D82A}">
                    <a16:rowId xmlns:a16="http://schemas.microsoft.com/office/drawing/2014/main" val="1557252250"/>
                  </a:ext>
                </a:extLst>
              </a:tr>
            </a:tbl>
          </a:graphicData>
        </a:graphic>
      </p:graphicFrame>
    </p:spTree>
    <p:extLst>
      <p:ext uri="{BB962C8B-B14F-4D97-AF65-F5344CB8AC3E}">
        <p14:creationId xmlns:p14="http://schemas.microsoft.com/office/powerpoint/2010/main" val="5604151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8. Valg til bestyrelsen 2023</a:t>
            </a:r>
          </a:p>
        </p:txBody>
      </p:sp>
      <p:sp>
        <p:nvSpPr>
          <p:cNvPr id="3" name="Pladsholder til indhold 2"/>
          <p:cNvSpPr>
            <a:spLocks noGrp="1"/>
          </p:cNvSpPr>
          <p:nvPr>
            <p:ph idx="1"/>
          </p:nvPr>
        </p:nvSpPr>
        <p:spPr/>
        <p:txBody>
          <a:bodyPr/>
          <a:lstStyle/>
          <a:p>
            <a:pPr marL="0" indent="0">
              <a:buNone/>
            </a:pPr>
            <a:endParaRPr lang="da-DK" sz="1600" dirty="0"/>
          </a:p>
          <a:p>
            <a:pPr marL="0" indent="0">
              <a:buNone/>
            </a:pPr>
            <a:r>
              <a:rPr lang="da-DK" sz="2000" dirty="0"/>
              <a:t>Der er fire pladser på valg i år.</a:t>
            </a:r>
          </a:p>
          <a:p>
            <a:pPr marL="0" indent="0">
              <a:buNone/>
            </a:pPr>
            <a:r>
              <a:rPr lang="da-DK" sz="2000" dirty="0"/>
              <a:t> </a:t>
            </a:r>
          </a:p>
          <a:p>
            <a:pPr marL="0" indent="0">
              <a:buNone/>
            </a:pPr>
            <a:r>
              <a:rPr lang="da-DK" sz="2000" cap="small" dirty="0"/>
              <a:t>Valggruppen: Institutionsmedlemmer</a:t>
            </a:r>
            <a:endParaRPr lang="da-DK" sz="2000" dirty="0"/>
          </a:p>
          <a:p>
            <a:r>
              <a:rPr lang="da-DK" sz="2000" dirty="0"/>
              <a:t>Hans Kristian Mikkelsen, Det Kgl. Bibliotek, Københavns Universitetsbibliotek </a:t>
            </a:r>
          </a:p>
          <a:p>
            <a:r>
              <a:rPr lang="da-DK" sz="2000" dirty="0"/>
              <a:t>Henrik Wium </a:t>
            </a:r>
            <a:r>
              <a:rPr lang="da-DK" sz="2000" dirty="0" err="1"/>
              <a:t>Senfer</a:t>
            </a:r>
            <a:r>
              <a:rPr lang="da-DK" sz="2000" dirty="0"/>
              <a:t>, Københavns Professionshøjskole, Biblioteket</a:t>
            </a:r>
          </a:p>
          <a:p>
            <a:pPr marL="0" indent="0">
              <a:buNone/>
            </a:pPr>
            <a:r>
              <a:rPr lang="da-DK" sz="2000" dirty="0"/>
              <a:t> </a:t>
            </a:r>
          </a:p>
          <a:p>
            <a:pPr marL="0" indent="0">
              <a:buNone/>
            </a:pPr>
            <a:r>
              <a:rPr lang="da-DK" sz="2000" cap="small" dirty="0"/>
              <a:t>Valggruppen: Personlige medlemmer</a:t>
            </a:r>
            <a:endParaRPr lang="da-DK" sz="2000" dirty="0"/>
          </a:p>
          <a:p>
            <a:r>
              <a:rPr lang="da-DK" sz="2000" dirty="0"/>
              <a:t>Lise Ingemann Mikkelsen, DTU Bibliotek</a:t>
            </a:r>
          </a:p>
          <a:p>
            <a:r>
              <a:rPr lang="da-DK" sz="2000" dirty="0"/>
              <a:t>Helle Brink, Aalborg Universitetsbibliotek</a:t>
            </a:r>
          </a:p>
          <a:p>
            <a:pPr marL="0" indent="0">
              <a:buNone/>
            </a:pPr>
            <a:r>
              <a:rPr lang="da-DK" sz="1600" dirty="0">
                <a:solidFill>
                  <a:srgbClr val="FF0000"/>
                </a:solidFill>
              </a:rPr>
              <a:t> </a:t>
            </a:r>
          </a:p>
        </p:txBody>
      </p:sp>
    </p:spTree>
    <p:extLst>
      <p:ext uri="{BB962C8B-B14F-4D97-AF65-F5344CB8AC3E}">
        <p14:creationId xmlns:p14="http://schemas.microsoft.com/office/powerpoint/2010/main" val="9094217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8.1 Valg til bestyrelsen 2023</a:t>
            </a:r>
          </a:p>
        </p:txBody>
      </p:sp>
      <p:sp>
        <p:nvSpPr>
          <p:cNvPr id="3" name="Content Placeholder 2"/>
          <p:cNvSpPr>
            <a:spLocks noGrp="1"/>
          </p:cNvSpPr>
          <p:nvPr>
            <p:ph idx="1"/>
          </p:nvPr>
        </p:nvSpPr>
        <p:spPr>
          <a:xfrm>
            <a:off x="457200" y="1600200"/>
            <a:ext cx="8229600" cy="4864100"/>
          </a:xfrm>
        </p:spPr>
        <p:txBody>
          <a:bodyPr/>
          <a:lstStyle/>
          <a:p>
            <a:pPr marL="0" indent="0">
              <a:buNone/>
            </a:pPr>
            <a:r>
              <a:rPr lang="da-DK" sz="1600" b="1" dirty="0"/>
              <a:t>Valggruppen – personlige medlemmer </a:t>
            </a:r>
            <a:r>
              <a:rPr lang="da-DK" sz="1600" dirty="0"/>
              <a:t>afholdes som fredsvalg, idet det opstillede antal kandidater svarer til det antal medlemmer, der skal vælges: </a:t>
            </a:r>
          </a:p>
          <a:p>
            <a:pPr lvl="1"/>
            <a:r>
              <a:rPr lang="da-DK" sz="1600" dirty="0"/>
              <a:t>Helle Brink, Aalborg Universitetsbibliotek</a:t>
            </a:r>
          </a:p>
          <a:p>
            <a:pPr lvl="1"/>
            <a:r>
              <a:rPr lang="da-DK" sz="1600" dirty="0"/>
              <a:t>Lise Ingemann Mikkelsen, DTU Bibliotek</a:t>
            </a:r>
          </a:p>
          <a:p>
            <a:pPr marL="0" indent="0">
              <a:buNone/>
            </a:pPr>
            <a:r>
              <a:rPr lang="da-DK" sz="1600" dirty="0"/>
              <a:t>er valgt ved fredsvalg for en 2-årig periode, 2023-2025</a:t>
            </a:r>
          </a:p>
          <a:p>
            <a:pPr marL="0" indent="0">
              <a:buNone/>
            </a:pPr>
            <a:endParaRPr lang="da-DK" sz="1600" dirty="0"/>
          </a:p>
          <a:p>
            <a:pPr marL="0" indent="0">
              <a:buNone/>
            </a:pPr>
            <a:r>
              <a:rPr lang="da-DK" sz="1600" b="1" dirty="0"/>
              <a:t>Valggruppen – institutionelle medlemmer </a:t>
            </a:r>
            <a:r>
              <a:rPr lang="da-DK" sz="1600" dirty="0"/>
              <a:t>afholdes som fredsvalg, idet det opstillede antal kandidater svarer til det antal medlemmer, der skal vælges:</a:t>
            </a:r>
          </a:p>
          <a:p>
            <a:pPr lvl="1"/>
            <a:r>
              <a:rPr lang="da-DK" sz="1600" dirty="0"/>
              <a:t>Henrik Wium </a:t>
            </a:r>
            <a:r>
              <a:rPr lang="da-DK" sz="1600" dirty="0" err="1"/>
              <a:t>Senfer</a:t>
            </a:r>
            <a:r>
              <a:rPr lang="da-DK" sz="1600" dirty="0"/>
              <a:t>, Københavns Professionshøjskole, Biblioteket</a:t>
            </a:r>
          </a:p>
          <a:p>
            <a:pPr lvl="1"/>
            <a:r>
              <a:rPr lang="da-DK" sz="1600" dirty="0"/>
              <a:t>Rubina Kausar Afzal, Professionshøjskolen Absalon, Biblioteket</a:t>
            </a:r>
          </a:p>
          <a:p>
            <a:pPr marL="0" indent="0">
              <a:buNone/>
            </a:pPr>
            <a:r>
              <a:rPr lang="da-DK" sz="1600" dirty="0"/>
              <a:t>er valgt ved fredsvalg for en 2-årig periode, 2023-2025</a:t>
            </a:r>
          </a:p>
          <a:p>
            <a:pPr marL="0" indent="0">
              <a:buNone/>
            </a:pPr>
            <a:endParaRPr lang="da-DK" sz="1800" dirty="0"/>
          </a:p>
          <a:p>
            <a:pPr marL="0" indent="0">
              <a:buNone/>
            </a:pPr>
            <a:r>
              <a:rPr lang="da-DK" sz="1600" b="1" dirty="0"/>
              <a:t>I valggruppen – institutionelle medlemmer </a:t>
            </a:r>
            <a:r>
              <a:rPr lang="da-DK" sz="1600" dirty="0"/>
              <a:t>er der opstillet/valgt 1 suppleant:</a:t>
            </a:r>
          </a:p>
          <a:p>
            <a:pPr lvl="1"/>
            <a:r>
              <a:rPr lang="da-DK" sz="1600" dirty="0"/>
              <a:t>Bonnie </a:t>
            </a:r>
            <a:r>
              <a:rPr lang="da-DK" sz="1600" dirty="0" err="1"/>
              <a:t>Frisendahl</a:t>
            </a:r>
            <a:r>
              <a:rPr lang="da-DK" sz="1600" dirty="0"/>
              <a:t>, Det Kgl. Bibliotek, Københavns Universitetsbibliotek</a:t>
            </a:r>
          </a:p>
          <a:p>
            <a:pPr marL="0" indent="0">
              <a:buNone/>
            </a:pPr>
            <a:r>
              <a:rPr lang="da-DK" sz="1600" dirty="0"/>
              <a:t>Suppleanten indgår i bestyrelsens arbejde i perioden 2023-2024</a:t>
            </a:r>
          </a:p>
          <a:p>
            <a:pPr marL="0" indent="0">
              <a:buNone/>
            </a:pPr>
            <a:endParaRPr lang="da-DK" sz="1600" dirty="0"/>
          </a:p>
          <a:p>
            <a:pPr marL="0" indent="0">
              <a:buNone/>
            </a:pPr>
            <a:endParaRPr lang="da-DK" sz="1400" dirty="0">
              <a:solidFill>
                <a:srgbClr val="FF0000"/>
              </a:solidFill>
            </a:endParaRPr>
          </a:p>
        </p:txBody>
      </p:sp>
    </p:spTree>
    <p:extLst>
      <p:ext uri="{BB962C8B-B14F-4D97-AF65-F5344CB8AC3E}">
        <p14:creationId xmlns:p14="http://schemas.microsoft.com/office/powerpoint/2010/main" val="543612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indhold 2">
            <a:extLst>
              <a:ext uri="{FF2B5EF4-FFF2-40B4-BE49-F238E27FC236}">
                <a16:creationId xmlns:a16="http://schemas.microsoft.com/office/drawing/2014/main" id="{AE9EE003-98E4-364B-99DF-01B6510148EB}"/>
              </a:ext>
            </a:extLst>
          </p:cNvPr>
          <p:cNvSpPr>
            <a:spLocks noGrp="1"/>
          </p:cNvSpPr>
          <p:nvPr>
            <p:ph idx="1"/>
          </p:nvPr>
        </p:nvSpPr>
        <p:spPr/>
        <p:txBody>
          <a:bodyPr/>
          <a:lstStyle/>
          <a:p>
            <a:pPr marL="0" indent="0">
              <a:buNone/>
            </a:pPr>
            <a:endParaRPr lang="da-DK" sz="2000" dirty="0"/>
          </a:p>
          <a:p>
            <a:pPr marL="0" indent="0">
              <a:buNone/>
            </a:pPr>
            <a:r>
              <a:rPr lang="da-DK" sz="2000" dirty="0"/>
              <a:t>Foreningens to interne revisorer er på valg:</a:t>
            </a:r>
          </a:p>
          <a:p>
            <a:pPr marL="0" indent="0">
              <a:buNone/>
            </a:pPr>
            <a:endParaRPr lang="da-DK" sz="2000" dirty="0"/>
          </a:p>
          <a:p>
            <a:pPr marL="0" indent="0">
              <a:buNone/>
            </a:pPr>
            <a:endParaRPr lang="da-DK" sz="2000" dirty="0"/>
          </a:p>
          <a:p>
            <a:pPr marL="0" indent="0">
              <a:buNone/>
            </a:pPr>
            <a:r>
              <a:rPr lang="da-DK" sz="2000" cap="small" dirty="0"/>
              <a:t>Revisorer: </a:t>
            </a:r>
          </a:p>
          <a:p>
            <a:pPr marL="0" indent="0">
              <a:buNone/>
            </a:pPr>
            <a:endParaRPr lang="da-DK" sz="2000" dirty="0"/>
          </a:p>
          <a:p>
            <a:r>
              <a:rPr lang="da-DK" sz="2000" dirty="0"/>
              <a:t>Per Steen Hansen, VIA Bibliotekerne (genopstiller) </a:t>
            </a:r>
          </a:p>
          <a:p>
            <a:r>
              <a:rPr lang="da-DK" sz="2000" dirty="0"/>
              <a:t>Gert Poulsen, CBS Bibliotek (genopstiller)</a:t>
            </a:r>
          </a:p>
          <a:p>
            <a:endParaRPr lang="da-DK" sz="2000" dirty="0"/>
          </a:p>
          <a:p>
            <a:pPr marL="0" indent="0">
              <a:buNone/>
            </a:pPr>
            <a:endParaRPr lang="da-DK" dirty="0"/>
          </a:p>
        </p:txBody>
      </p:sp>
      <p:sp>
        <p:nvSpPr>
          <p:cNvPr id="5" name="Titel 4">
            <a:extLst>
              <a:ext uri="{FF2B5EF4-FFF2-40B4-BE49-F238E27FC236}">
                <a16:creationId xmlns:a16="http://schemas.microsoft.com/office/drawing/2014/main" id="{B65794C2-E06A-3644-A8C7-C9FE271E44D4}"/>
              </a:ext>
            </a:extLst>
          </p:cNvPr>
          <p:cNvSpPr>
            <a:spLocks noGrp="1"/>
          </p:cNvSpPr>
          <p:nvPr>
            <p:ph type="title"/>
          </p:nvPr>
        </p:nvSpPr>
        <p:spPr/>
        <p:txBody>
          <a:bodyPr/>
          <a:lstStyle/>
          <a:p>
            <a:r>
              <a:rPr lang="da-DK" dirty="0"/>
              <a:t>8.2 Valg af interne revisorer</a:t>
            </a:r>
          </a:p>
        </p:txBody>
      </p:sp>
    </p:spTree>
    <p:extLst>
      <p:ext uri="{BB962C8B-B14F-4D97-AF65-F5344CB8AC3E}">
        <p14:creationId xmlns:p14="http://schemas.microsoft.com/office/powerpoint/2010/main" val="21597453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9. Eventuelt</a:t>
            </a:r>
          </a:p>
        </p:txBody>
      </p:sp>
      <p:sp>
        <p:nvSpPr>
          <p:cNvPr id="3" name="Content Placeholder 2"/>
          <p:cNvSpPr>
            <a:spLocks noGrp="1"/>
          </p:cNvSpPr>
          <p:nvPr>
            <p:ph idx="1"/>
          </p:nvPr>
        </p:nvSpPr>
        <p:spPr/>
        <p:txBody>
          <a:bodyPr/>
          <a:lstStyle/>
          <a:p>
            <a:endParaRPr lang="da-DK" dirty="0"/>
          </a:p>
          <a:p>
            <a:endParaRPr lang="da-DK" dirty="0"/>
          </a:p>
          <a:p>
            <a:endParaRPr lang="da-DK" dirty="0"/>
          </a:p>
          <a:p>
            <a:endParaRPr lang="da-DK" dirty="0"/>
          </a:p>
          <a:p>
            <a:pPr marL="0" indent="0">
              <a:buNone/>
            </a:pPr>
            <a:r>
              <a:rPr lang="da-DK" dirty="0"/>
              <a:t>Tak for nu.</a:t>
            </a:r>
          </a:p>
          <a:p>
            <a:pPr marL="0" indent="0">
              <a:buNone/>
            </a:pPr>
            <a:r>
              <a:rPr lang="da-DK" dirty="0"/>
              <a:t>Venlig hilsen DFFU-bestyrelsen.</a:t>
            </a:r>
          </a:p>
        </p:txBody>
      </p:sp>
    </p:spTree>
    <p:extLst>
      <p:ext uri="{BB962C8B-B14F-4D97-AF65-F5344CB8AC3E}">
        <p14:creationId xmlns:p14="http://schemas.microsoft.com/office/powerpoint/2010/main" val="31782897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Dagsorden</a:t>
            </a:r>
          </a:p>
        </p:txBody>
      </p:sp>
      <p:sp>
        <p:nvSpPr>
          <p:cNvPr id="3" name="Content Placeholder 2"/>
          <p:cNvSpPr>
            <a:spLocks noGrp="1"/>
          </p:cNvSpPr>
          <p:nvPr>
            <p:ph idx="1"/>
          </p:nvPr>
        </p:nvSpPr>
        <p:spPr>
          <a:xfrm>
            <a:off x="457200" y="1600200"/>
            <a:ext cx="8229600" cy="4836459"/>
          </a:xfrm>
        </p:spPr>
        <p:txBody>
          <a:bodyPr/>
          <a:lstStyle/>
          <a:p>
            <a:pPr marL="457200" indent="-457200">
              <a:buFont typeface="+mj-lt"/>
              <a:buAutoNum type="arabicPeriod"/>
            </a:pPr>
            <a:endParaRPr lang="da-DK" sz="2000" dirty="0"/>
          </a:p>
          <a:p>
            <a:pPr marL="457200" indent="-457200">
              <a:buFont typeface="+mj-lt"/>
              <a:buAutoNum type="arabicPeriod"/>
            </a:pPr>
            <a:r>
              <a:rPr lang="da-DK" sz="2000" dirty="0"/>
              <a:t>Valg af dirigent </a:t>
            </a:r>
          </a:p>
          <a:p>
            <a:pPr marL="457200" indent="-457200">
              <a:buFont typeface="+mj-lt"/>
              <a:buAutoNum type="arabicPeriod"/>
            </a:pPr>
            <a:r>
              <a:rPr lang="da-DK" sz="2000" dirty="0"/>
              <a:t>Bestyrelsens organisatoriske beretning </a:t>
            </a:r>
          </a:p>
          <a:p>
            <a:pPr marL="457200" indent="-457200">
              <a:buFont typeface="+mj-lt"/>
              <a:buAutoNum type="arabicPeriod"/>
            </a:pPr>
            <a:r>
              <a:rPr lang="da-DK" sz="2000" dirty="0"/>
              <a:t>Regnskab</a:t>
            </a:r>
            <a:endParaRPr lang="da-DK" sz="1600" dirty="0"/>
          </a:p>
          <a:p>
            <a:pPr marL="457200" indent="-457200">
              <a:buFont typeface="+mj-lt"/>
              <a:buAutoNum type="arabicPeriod"/>
            </a:pPr>
            <a:r>
              <a:rPr lang="da-DK" sz="2000" dirty="0"/>
              <a:t>Godkendelse af arbejdsprogram og aktivitetsplan for det kommende år </a:t>
            </a:r>
          </a:p>
          <a:p>
            <a:pPr marL="457200" indent="-457200">
              <a:buFont typeface="+mj-lt"/>
              <a:buAutoNum type="arabicPeriod"/>
            </a:pPr>
            <a:r>
              <a:rPr lang="da-DK" sz="2000" dirty="0"/>
              <a:t>Indkomne forslag </a:t>
            </a:r>
          </a:p>
          <a:p>
            <a:pPr marL="457200" indent="-457200">
              <a:buFont typeface="+mj-lt"/>
              <a:buAutoNum type="arabicPeriod"/>
            </a:pPr>
            <a:r>
              <a:rPr lang="da-DK" sz="2000" dirty="0"/>
              <a:t>Fastsættelse af kontingentsatser</a:t>
            </a:r>
            <a:endParaRPr lang="da-DK" sz="1600" dirty="0"/>
          </a:p>
          <a:p>
            <a:pPr marL="457200" indent="-457200">
              <a:buFont typeface="+mj-lt"/>
              <a:buAutoNum type="arabicPeriod"/>
            </a:pPr>
            <a:r>
              <a:rPr lang="da-DK" sz="2000" dirty="0"/>
              <a:t>Budget for det kommende kalenderår </a:t>
            </a:r>
          </a:p>
          <a:p>
            <a:pPr marL="457200" indent="-457200">
              <a:buFont typeface="+mj-lt"/>
              <a:buAutoNum type="arabicPeriod"/>
            </a:pPr>
            <a:r>
              <a:rPr lang="da-DK" sz="2000" dirty="0"/>
              <a:t>Valg til bestyrelsen </a:t>
            </a:r>
          </a:p>
          <a:p>
            <a:pPr marL="457200" indent="-457200">
              <a:buFont typeface="+mj-lt"/>
              <a:buAutoNum type="arabicPeriod"/>
            </a:pPr>
            <a:r>
              <a:rPr lang="da-DK" sz="2000" dirty="0"/>
              <a:t>Eventuelt </a:t>
            </a:r>
          </a:p>
          <a:p>
            <a:endParaRPr lang="da-DK" sz="2000" dirty="0"/>
          </a:p>
        </p:txBody>
      </p:sp>
    </p:spTree>
    <p:extLst>
      <p:ext uri="{BB962C8B-B14F-4D97-AF65-F5344CB8AC3E}">
        <p14:creationId xmlns:p14="http://schemas.microsoft.com/office/powerpoint/2010/main" val="1804747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2. Organisatorisk beretning</a:t>
            </a:r>
          </a:p>
        </p:txBody>
      </p:sp>
      <p:sp>
        <p:nvSpPr>
          <p:cNvPr id="3" name="Content Placeholder 2"/>
          <p:cNvSpPr>
            <a:spLocks noGrp="1"/>
          </p:cNvSpPr>
          <p:nvPr>
            <p:ph idx="1"/>
          </p:nvPr>
        </p:nvSpPr>
        <p:spPr/>
        <p:txBody>
          <a:bodyPr/>
          <a:lstStyle/>
          <a:p>
            <a:pPr marL="0" indent="0">
              <a:buNone/>
            </a:pPr>
            <a:r>
              <a:rPr lang="da-DK" sz="1800" dirty="0"/>
              <a:t>Den organisatoriske beretning for perioden oktober 2022 til og med september 2023 er udsendt til årsmødets deltagere og vil bortset fra enkelte nedslagspunkter ikke blive gennemgået mundtligt. Beretningen kan også findes på </a:t>
            </a:r>
            <a:r>
              <a:rPr lang="da-DK" sz="1800" dirty="0" err="1"/>
              <a:t>DFFUs</a:t>
            </a:r>
            <a:r>
              <a:rPr lang="da-DK" sz="1800" dirty="0"/>
              <a:t> hjemmeside: </a:t>
            </a:r>
          </a:p>
          <a:p>
            <a:pPr marL="0" indent="0">
              <a:buNone/>
            </a:pPr>
            <a:endParaRPr lang="da-DK" sz="1800" dirty="0"/>
          </a:p>
          <a:p>
            <a:pPr marL="0" indent="0">
              <a:buNone/>
            </a:pPr>
            <a:r>
              <a:rPr lang="da-DK" sz="1800" dirty="0"/>
              <a:t>Foreningens økonomi, som afrapporteres i henhold til regnskabsåret 2022, drøftes under dagsorden pkt. 3.</a:t>
            </a:r>
          </a:p>
          <a:p>
            <a:pPr marL="0" indent="0">
              <a:buNone/>
            </a:pPr>
            <a:endParaRPr lang="da-DK" sz="1800" dirty="0"/>
          </a:p>
          <a:p>
            <a:pPr marL="0" indent="0">
              <a:buNone/>
            </a:pPr>
            <a:r>
              <a:rPr lang="da-DK" sz="1800" dirty="0"/>
              <a:t>Nedslag: </a:t>
            </a:r>
          </a:p>
          <a:p>
            <a:r>
              <a:rPr lang="da-DK" sz="1800" dirty="0"/>
              <a:t>Fællesprojekt med LIBER</a:t>
            </a:r>
          </a:p>
          <a:p>
            <a:r>
              <a:rPr lang="da-DK" sz="1800" dirty="0"/>
              <a:t>REVY: omlægning/transition mod digital udgave</a:t>
            </a:r>
          </a:p>
          <a:p>
            <a:r>
              <a:rPr lang="da-DK" sz="1800" dirty="0"/>
              <a:t>Modningsprojekt med Tænketanken: Unges informationskompetencer</a:t>
            </a:r>
          </a:p>
          <a:p>
            <a:pPr marL="0" indent="0">
              <a:buNone/>
            </a:pPr>
            <a:endParaRPr lang="da-DK" sz="1800" dirty="0"/>
          </a:p>
          <a:p>
            <a:pPr marL="0" indent="0">
              <a:buNone/>
            </a:pPr>
            <a:endParaRPr lang="da-DK" sz="1800" dirty="0"/>
          </a:p>
          <a:p>
            <a:pPr marL="0" indent="0">
              <a:buNone/>
            </a:pPr>
            <a:r>
              <a:rPr lang="da-DK" sz="1800" dirty="0"/>
              <a:t>Der er åbent for kommentarer fra salen vedr. bestyrelsens organisatoriske beretning.</a:t>
            </a:r>
          </a:p>
          <a:p>
            <a:pPr marL="0" indent="0">
              <a:buNone/>
            </a:pPr>
            <a:endParaRPr lang="da-DK" sz="1800" dirty="0"/>
          </a:p>
          <a:p>
            <a:pPr marL="0" indent="0">
              <a:buNone/>
            </a:pPr>
            <a:endParaRPr lang="da-DK" sz="1400" dirty="0"/>
          </a:p>
          <a:p>
            <a:endParaRPr lang="da-DK" sz="1400" dirty="0">
              <a:effectLst/>
              <a:latin typeface="Calibri" panose="020F0502020204030204" pitchFamily="34" charset="0"/>
              <a:ea typeface="Calibri" panose="020F0502020204030204" pitchFamily="34" charset="0"/>
              <a:cs typeface="Times New Roman" panose="02020603050405020304" pitchFamily="18" charset="0"/>
            </a:endParaRPr>
          </a:p>
          <a:p>
            <a:endParaRPr lang="da-DK" sz="2000" dirty="0"/>
          </a:p>
        </p:txBody>
      </p:sp>
    </p:spTree>
    <p:extLst>
      <p:ext uri="{BB962C8B-B14F-4D97-AF65-F5344CB8AC3E}">
        <p14:creationId xmlns:p14="http://schemas.microsoft.com/office/powerpoint/2010/main" val="3677118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2.1 </a:t>
            </a:r>
            <a:r>
              <a:rPr lang="da-DK" dirty="0" err="1"/>
              <a:t>DFFU’s</a:t>
            </a:r>
            <a:r>
              <a:rPr lang="da-DK" dirty="0"/>
              <a:t> kommunikation</a:t>
            </a:r>
          </a:p>
        </p:txBody>
      </p:sp>
      <p:sp>
        <p:nvSpPr>
          <p:cNvPr id="3" name="Content Placeholder 2"/>
          <p:cNvSpPr>
            <a:spLocks noGrp="1"/>
          </p:cNvSpPr>
          <p:nvPr>
            <p:ph idx="1"/>
          </p:nvPr>
        </p:nvSpPr>
        <p:spPr/>
        <p:txBody>
          <a:bodyPr/>
          <a:lstStyle/>
          <a:p>
            <a:pPr marL="0" indent="0">
              <a:buNone/>
            </a:pPr>
            <a:endParaRPr lang="da-DK" sz="2000" dirty="0"/>
          </a:p>
          <a:p>
            <a:pPr marL="0" indent="0">
              <a:buNone/>
            </a:pPr>
            <a:r>
              <a:rPr lang="da-DK" sz="2000" dirty="0"/>
              <a:t>Danske Fag-, Forsknings- og Uddannelsesbiblioteker har fem primære kommunikationskanaler til medlemmerne: </a:t>
            </a:r>
          </a:p>
          <a:p>
            <a:pPr lvl="0"/>
            <a:endParaRPr lang="da-DK" sz="2000" dirty="0"/>
          </a:p>
          <a:p>
            <a:pPr lvl="0"/>
            <a:r>
              <a:rPr lang="da-DK" sz="2000" dirty="0"/>
              <a:t>Foreningens medlemsblad, REVY, </a:t>
            </a:r>
            <a:r>
              <a:rPr lang="da-DK" sz="2000" dirty="0">
                <a:hlinkClick r:id="rId3"/>
              </a:rPr>
              <a:t>https://rauli.cbs.dk/index.php/revy</a:t>
            </a:r>
            <a:r>
              <a:rPr lang="da-DK" sz="2000" dirty="0"/>
              <a:t> </a:t>
            </a:r>
          </a:p>
          <a:p>
            <a:pPr lvl="0"/>
            <a:r>
              <a:rPr lang="da-DK" sz="2000" dirty="0"/>
              <a:t>Foreningens hjemmeside, </a:t>
            </a:r>
            <a:r>
              <a:rPr lang="da-DK" sz="2000" u="sng" dirty="0">
                <a:hlinkClick r:id="rId4"/>
              </a:rPr>
              <a:t>www.dfdf.dk</a:t>
            </a:r>
            <a:endParaRPr lang="da-DK" sz="2000" dirty="0"/>
          </a:p>
          <a:p>
            <a:pPr lvl="0"/>
            <a:r>
              <a:rPr lang="da-DK" sz="2000" dirty="0"/>
              <a:t>Foreningens Facebook-side, </a:t>
            </a:r>
            <a:r>
              <a:rPr lang="da-DK" sz="2000" u="sng" dirty="0">
                <a:hlinkClick r:id="rId5"/>
              </a:rPr>
              <a:t>www.facebook.com/dfbib</a:t>
            </a:r>
            <a:endParaRPr lang="da-DK" sz="2000" dirty="0"/>
          </a:p>
          <a:p>
            <a:pPr lvl="0"/>
            <a:r>
              <a:rPr lang="da-DK" sz="2000" dirty="0"/>
              <a:t>FORSKBIB-listen, </a:t>
            </a:r>
            <a:r>
              <a:rPr lang="da-DK" sz="2000" u="sng" dirty="0">
                <a:hlinkClick r:id="rId6"/>
              </a:rPr>
              <a:t>forskbib-l@net.uni-c.dk</a:t>
            </a:r>
            <a:r>
              <a:rPr lang="da-DK" sz="2000" dirty="0"/>
              <a:t> </a:t>
            </a:r>
          </a:p>
          <a:p>
            <a:pPr lvl="0"/>
            <a:r>
              <a:rPr lang="da-DK" sz="2000" dirty="0"/>
              <a:t>REVY nyhedsbrev (tilmeld hos </a:t>
            </a:r>
            <a:r>
              <a:rPr lang="da-DK" sz="2000" dirty="0">
                <a:hlinkClick r:id="rId7"/>
              </a:rPr>
              <a:t>sekretariat@dfdf.dk</a:t>
            </a:r>
            <a:r>
              <a:rPr lang="da-DK" sz="2000" dirty="0"/>
              <a:t>)</a:t>
            </a:r>
          </a:p>
          <a:p>
            <a:pPr marL="0" lvl="0" indent="0">
              <a:buNone/>
            </a:pPr>
            <a:endParaRPr lang="da-DK" sz="2000" dirty="0"/>
          </a:p>
          <a:p>
            <a:pPr marL="0" indent="0">
              <a:buNone/>
            </a:pPr>
            <a:endParaRPr lang="da-DK" sz="2000" dirty="0"/>
          </a:p>
        </p:txBody>
      </p:sp>
    </p:spTree>
    <p:extLst>
      <p:ext uri="{BB962C8B-B14F-4D97-AF65-F5344CB8AC3E}">
        <p14:creationId xmlns:p14="http://schemas.microsoft.com/office/powerpoint/2010/main" val="412968281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2.2 Fora</a:t>
            </a:r>
          </a:p>
        </p:txBody>
      </p:sp>
      <p:sp>
        <p:nvSpPr>
          <p:cNvPr id="3" name="Content Placeholder 2"/>
          <p:cNvSpPr>
            <a:spLocks noGrp="1"/>
          </p:cNvSpPr>
          <p:nvPr>
            <p:ph idx="1"/>
          </p:nvPr>
        </p:nvSpPr>
        <p:spPr/>
        <p:txBody>
          <a:bodyPr/>
          <a:lstStyle/>
          <a:p>
            <a:pPr marL="0" indent="0">
              <a:buNone/>
            </a:pPr>
            <a:r>
              <a:rPr lang="da-DK" sz="2000" dirty="0"/>
              <a:t>DFFU rummer pt. 6 fora:</a:t>
            </a:r>
          </a:p>
          <a:p>
            <a:pPr marL="1200150" lvl="2" indent="-342900">
              <a:buFont typeface="+mj-lt"/>
              <a:buAutoNum type="arabicPeriod"/>
            </a:pPr>
            <a:r>
              <a:rPr lang="da-DK" sz="2000" dirty="0"/>
              <a:t>FLIP’D - Forum for Læring, Informationskompetence, Pædagogik og Didaktik </a:t>
            </a:r>
          </a:p>
          <a:p>
            <a:pPr marL="1200150" lvl="2" indent="-342900">
              <a:buFont typeface="+mj-lt"/>
              <a:buAutoNum type="arabicPeriod"/>
            </a:pPr>
            <a:r>
              <a:rPr lang="da-DK" sz="2000" dirty="0"/>
              <a:t>Forum for E-Ressourcer </a:t>
            </a:r>
          </a:p>
          <a:p>
            <a:pPr marL="1200150" lvl="2" indent="-342900">
              <a:buFont typeface="+mj-lt"/>
              <a:buAutoNum type="arabicPeriod"/>
            </a:pPr>
            <a:r>
              <a:rPr lang="da-DK" sz="2000" dirty="0"/>
              <a:t>METAFORUM: Forum for Metadata og Katalogisering (tidligere Forum for Registrering)</a:t>
            </a:r>
          </a:p>
          <a:p>
            <a:pPr marL="1200150" lvl="2" indent="-342900">
              <a:buFont typeface="+mj-lt"/>
              <a:buAutoNum type="arabicPeriod"/>
            </a:pPr>
            <a:r>
              <a:rPr lang="da-DK" sz="2000" dirty="0"/>
              <a:t>NEFUS – Netværk for Forskningsunderstøttende Services </a:t>
            </a:r>
          </a:p>
          <a:p>
            <a:pPr marL="1200150" lvl="2" indent="-342900">
              <a:buFont typeface="+mj-lt"/>
              <a:buAutoNum type="arabicPeriod"/>
            </a:pPr>
            <a:r>
              <a:rPr lang="da-DK" sz="2000" dirty="0"/>
              <a:t>Forum for Formidling af Ophavsret</a:t>
            </a:r>
          </a:p>
          <a:p>
            <a:pPr marL="1200150" lvl="2" indent="-342900">
              <a:buFont typeface="+mj-lt"/>
              <a:buAutoNum type="arabicPeriod"/>
            </a:pPr>
            <a:r>
              <a:rPr lang="da-DK" sz="2000" dirty="0"/>
              <a:t>Forum for Markedsføring</a:t>
            </a:r>
          </a:p>
          <a:p>
            <a:pPr marL="800100" lvl="2" indent="0">
              <a:buNone/>
            </a:pPr>
            <a:endParaRPr lang="da-DK" sz="1200" dirty="0"/>
          </a:p>
          <a:p>
            <a:pPr marL="0" indent="0">
              <a:buNone/>
            </a:pPr>
            <a:r>
              <a:rPr lang="da-DK" sz="2000" dirty="0">
                <a:hlinkClick r:id="rId3"/>
              </a:rPr>
              <a:t>Følg med i dagsordener/referater på </a:t>
            </a:r>
            <a:r>
              <a:rPr lang="da-DK" sz="2000" dirty="0" err="1">
                <a:hlinkClick r:id="rId3"/>
              </a:rPr>
              <a:t>DFFUs</a:t>
            </a:r>
            <a:r>
              <a:rPr lang="da-DK" sz="2000" dirty="0">
                <a:hlinkClick r:id="rId3"/>
              </a:rPr>
              <a:t> hjemmeside</a:t>
            </a:r>
            <a:endParaRPr lang="da-DK" sz="2000" dirty="0"/>
          </a:p>
        </p:txBody>
      </p:sp>
    </p:spTree>
    <p:extLst>
      <p:ext uri="{BB962C8B-B14F-4D97-AF65-F5344CB8AC3E}">
        <p14:creationId xmlns:p14="http://schemas.microsoft.com/office/powerpoint/2010/main" val="1030165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35672A-7661-F547-8571-4B6B221F3EDD}"/>
              </a:ext>
            </a:extLst>
          </p:cNvPr>
          <p:cNvSpPr>
            <a:spLocks noGrp="1"/>
          </p:cNvSpPr>
          <p:nvPr>
            <p:ph type="title"/>
          </p:nvPr>
        </p:nvSpPr>
        <p:spPr/>
        <p:txBody>
          <a:bodyPr/>
          <a:lstStyle/>
          <a:p>
            <a:r>
              <a:rPr lang="da-DK" dirty="0"/>
              <a:t>2.3 Fora-aktiviteter 2022-2023</a:t>
            </a:r>
          </a:p>
        </p:txBody>
      </p:sp>
      <p:sp>
        <p:nvSpPr>
          <p:cNvPr id="3" name="Pladsholder til indhold 2">
            <a:extLst>
              <a:ext uri="{FF2B5EF4-FFF2-40B4-BE49-F238E27FC236}">
                <a16:creationId xmlns:a16="http://schemas.microsoft.com/office/drawing/2014/main" id="{98EFFBA0-DBC3-644D-B0FA-70BCF67F14B9}"/>
              </a:ext>
            </a:extLst>
          </p:cNvPr>
          <p:cNvSpPr>
            <a:spLocks noGrp="1"/>
          </p:cNvSpPr>
          <p:nvPr>
            <p:ph idx="1"/>
          </p:nvPr>
        </p:nvSpPr>
        <p:spPr/>
        <p:txBody>
          <a:bodyPr/>
          <a:lstStyle/>
          <a:p>
            <a:pPr lvl="0"/>
            <a:endParaRPr lang="da-DK" sz="1800" b="1" dirty="0"/>
          </a:p>
          <a:p>
            <a:pPr marL="0" lvl="0" indent="0">
              <a:buNone/>
            </a:pPr>
            <a:r>
              <a:rPr lang="da-DK" sz="1800" b="1" dirty="0"/>
              <a:t>Digitale kaffemøder</a:t>
            </a:r>
            <a:endParaRPr lang="da-DK" sz="1800" dirty="0"/>
          </a:p>
          <a:p>
            <a:pPr lvl="1"/>
            <a:r>
              <a:rPr lang="da-DK" sz="1800" dirty="0"/>
              <a:t>Dimensions.ai (NEFUS) den 21. november 2022. 63 deltagere</a:t>
            </a:r>
          </a:p>
          <a:p>
            <a:pPr lvl="1"/>
            <a:r>
              <a:rPr lang="da-DK" sz="1800" dirty="0"/>
              <a:t>Nye nationale konsortieaftaler (Forum for E-Ressourcer) den 13. marts 2023. 93 deltagere</a:t>
            </a:r>
          </a:p>
          <a:p>
            <a:pPr lvl="1"/>
            <a:r>
              <a:rPr lang="da-DK" sz="1800" dirty="0"/>
              <a:t>G</a:t>
            </a:r>
            <a:r>
              <a:rPr lang="da-DK" sz="1800" dirty="0">
                <a:effectLst/>
                <a:latin typeface="Calibri" panose="020F0502020204030204" pitchFamily="34" charset="0"/>
                <a:ea typeface="Calibri" panose="020F0502020204030204" pitchFamily="34" charset="0"/>
                <a:cs typeface="Times New Roman" panose="02020603050405020304" pitchFamily="18" charset="0"/>
              </a:rPr>
              <a:t>enerativ AI og DFFU bibliotekerne, bør vi ikke mødes og tage en snak? (NEFUS) den 13. september 2023. 60 deltagere</a:t>
            </a:r>
          </a:p>
          <a:p>
            <a:pPr marL="457200" lvl="1" indent="0">
              <a:buNone/>
            </a:pP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Symbol" panose="05050102010706020507" pitchFamily="18" charset="2"/>
              <a:buChar char=""/>
            </a:pPr>
            <a:r>
              <a:rPr lang="da-DK" sz="1800" b="1" dirty="0">
                <a:effectLst/>
                <a:latin typeface="Calibri" panose="020F0502020204030204" pitchFamily="34" charset="0"/>
                <a:ea typeface="Calibri" panose="020F0502020204030204" pitchFamily="34" charset="0"/>
                <a:cs typeface="Times New Roman" panose="02020603050405020304" pitchFamily="18" charset="0"/>
              </a:rPr>
              <a:t>Kend dine studerende – </a:t>
            </a:r>
            <a:r>
              <a:rPr lang="da-DK" sz="1800" dirty="0">
                <a:effectLst/>
                <a:latin typeface="Calibri" panose="020F0502020204030204" pitchFamily="34" charset="0"/>
                <a:ea typeface="Calibri" panose="020F0502020204030204" pitchFamily="34" charset="0"/>
                <a:cs typeface="Times New Roman" panose="02020603050405020304" pitchFamily="18" charset="0"/>
              </a:rPr>
              <a:t>Temadag arrangeret af Forum for Markedsføring, 11. maj 2023. 64 deltagere</a:t>
            </a:r>
          </a:p>
          <a:p>
            <a:pPr marL="342900" lvl="0" indent="-342900" algn="just">
              <a:lnSpc>
                <a:spcPct val="107000"/>
              </a:lnSpc>
              <a:buFont typeface="Symbol" panose="05050102010706020507" pitchFamily="18" charset="2"/>
              <a:buChar char=""/>
            </a:pPr>
            <a:r>
              <a:rPr lang="da-DK" sz="1800" b="1"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Open Access i transformation – hvordan går det?</a:t>
            </a:r>
            <a:r>
              <a:rPr lang="da-DK" sz="1800" dirty="0">
                <a:solidFill>
                  <a:srgbClr val="000000"/>
                </a:solidFill>
                <a:effectLst/>
                <a:latin typeface="Titillium Web" panose="00000500000000000000" pitchFamily="2" charset="0"/>
                <a:ea typeface="Calibri" panose="020F0502020204030204" pitchFamily="34" charset="0"/>
                <a:cs typeface="Times New Roman" panose="02020603050405020304" pitchFamily="18" charset="0"/>
              </a:rPr>
              <a:t> - T</a:t>
            </a:r>
            <a:r>
              <a:rPr lang="da-DK" sz="18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emadag arrangeret af Forum for E-Ressourcer, 21. september 2023. 59 deltagere</a:t>
            </a:r>
            <a:endParaRPr lang="da-DK" sz="1800" dirty="0">
              <a:effectLst/>
              <a:latin typeface="Calibri" panose="020F0502020204030204" pitchFamily="34" charset="0"/>
              <a:ea typeface="Calibri" panose="020F0502020204030204" pitchFamily="34" charset="0"/>
              <a:cs typeface="Times New Roman" panose="02020603050405020304" pitchFamily="18" charset="0"/>
            </a:endParaRPr>
          </a:p>
          <a:p>
            <a:pPr marL="114300" indent="0" algn="just">
              <a:lnSpc>
                <a:spcPct val="107000"/>
              </a:lnSpc>
              <a:buNone/>
            </a:pPr>
            <a:r>
              <a:rPr lang="da-DK" sz="1800" dirty="0">
                <a:effectLst/>
                <a:latin typeface="Calibri" panose="020F0502020204030204" pitchFamily="34" charset="0"/>
                <a:ea typeface="Calibri" panose="020F0502020204030204" pitchFamily="34" charset="0"/>
                <a:cs typeface="Times New Roman" panose="02020603050405020304" pitchFamily="18" charset="0"/>
              </a:rPr>
              <a:t> </a:t>
            </a:r>
            <a:endParaRPr lang="da-DK" sz="1800" dirty="0"/>
          </a:p>
          <a:p>
            <a:pPr lvl="0"/>
            <a:endParaRPr lang="da-DK" sz="1800" b="1" dirty="0"/>
          </a:p>
        </p:txBody>
      </p:sp>
    </p:spTree>
    <p:extLst>
      <p:ext uri="{BB962C8B-B14F-4D97-AF65-F5344CB8AC3E}">
        <p14:creationId xmlns:p14="http://schemas.microsoft.com/office/powerpoint/2010/main" val="20739965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E64AE5-5678-4798-839D-F19FDAA15C9D}"/>
              </a:ext>
            </a:extLst>
          </p:cNvPr>
          <p:cNvSpPr>
            <a:spLocks noGrp="1"/>
          </p:cNvSpPr>
          <p:nvPr>
            <p:ph type="title"/>
          </p:nvPr>
        </p:nvSpPr>
        <p:spPr/>
        <p:txBody>
          <a:bodyPr/>
          <a:lstStyle/>
          <a:p>
            <a:br>
              <a:rPr lang="da-DK" sz="4400" dirty="0">
                <a:solidFill>
                  <a:schemeClr val="bg1"/>
                </a:solidFill>
              </a:rPr>
            </a:br>
            <a:r>
              <a:rPr lang="da-DK" sz="4400" dirty="0">
                <a:solidFill>
                  <a:schemeClr val="bg1"/>
                </a:solidFill>
              </a:rPr>
              <a:t>3. DFFU regnskab for 2022</a:t>
            </a:r>
            <a:br>
              <a:rPr lang="da-DK" sz="4400" dirty="0">
                <a:solidFill>
                  <a:schemeClr val="bg1"/>
                </a:solidFill>
              </a:rPr>
            </a:br>
            <a:endParaRPr lang="da-DK" dirty="0"/>
          </a:p>
        </p:txBody>
      </p:sp>
      <p:sp>
        <p:nvSpPr>
          <p:cNvPr id="3" name="Pladsholder til indhold 2">
            <a:extLst>
              <a:ext uri="{FF2B5EF4-FFF2-40B4-BE49-F238E27FC236}">
                <a16:creationId xmlns:a16="http://schemas.microsoft.com/office/drawing/2014/main" id="{068B2ED8-AD44-4D76-B631-16EE57C62A11}"/>
              </a:ext>
            </a:extLst>
          </p:cNvPr>
          <p:cNvSpPr>
            <a:spLocks noGrp="1"/>
          </p:cNvSpPr>
          <p:nvPr>
            <p:ph idx="1"/>
          </p:nvPr>
        </p:nvSpPr>
        <p:spPr/>
        <p:txBody>
          <a:bodyPr/>
          <a:lstStyle/>
          <a:p>
            <a:pPr marL="0" indent="0">
              <a:buNone/>
            </a:pPr>
            <a:r>
              <a:rPr lang="da-DK" sz="3200" dirty="0">
                <a:solidFill>
                  <a:schemeClr val="bg1"/>
                </a:solidFill>
              </a:rPr>
              <a:t>DFFU regnskab for 2020</a:t>
            </a:r>
          </a:p>
          <a:p>
            <a:pPr marL="0" indent="0">
              <a:buNone/>
            </a:pPr>
            <a:r>
              <a:rPr lang="da-DK" dirty="0"/>
              <a:t>    </a:t>
            </a:r>
            <a:r>
              <a:rPr lang="da-DK" dirty="0">
                <a:hlinkClick r:id="rId3"/>
              </a:rPr>
              <a:t>Aarsrapport_2022.pdf (dfdf.dk)</a:t>
            </a:r>
            <a:endParaRPr lang="da-DK" dirty="0"/>
          </a:p>
          <a:p>
            <a:pPr marL="0" indent="0">
              <a:buNone/>
            </a:pPr>
            <a:r>
              <a:rPr lang="da-DK" dirty="0"/>
              <a:t>	</a:t>
            </a:r>
            <a:endParaRPr lang="da-DK" sz="1400" dirty="0"/>
          </a:p>
          <a:p>
            <a:pPr marL="0" indent="0">
              <a:buNone/>
            </a:pPr>
            <a:r>
              <a:rPr lang="da-DK" sz="1400" dirty="0"/>
              <a:t>	</a:t>
            </a:r>
            <a:r>
              <a:rPr lang="da-DK" sz="2000" dirty="0"/>
              <a:t>Resultatopgørelse for året 1. januar - 31. december (s. 11)</a:t>
            </a:r>
          </a:p>
          <a:p>
            <a:pPr marL="0" indent="0">
              <a:buNone/>
            </a:pPr>
            <a:r>
              <a:rPr lang="da-DK" sz="2000" dirty="0"/>
              <a:t>	Balance pr. 31. december (s. 12)</a:t>
            </a:r>
          </a:p>
          <a:p>
            <a:pPr marL="0" indent="0">
              <a:buNone/>
            </a:pPr>
            <a:r>
              <a:rPr lang="da-DK" sz="2000" dirty="0"/>
              <a:t>	Noter til årsregnskabet (s.13-15)	</a:t>
            </a:r>
          </a:p>
        </p:txBody>
      </p:sp>
    </p:spTree>
    <p:extLst>
      <p:ext uri="{BB962C8B-B14F-4D97-AF65-F5344CB8AC3E}">
        <p14:creationId xmlns:p14="http://schemas.microsoft.com/office/powerpoint/2010/main" val="20678128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dirty="0"/>
              <a:t>3.1 DFFU regnskab for 2022</a:t>
            </a:r>
          </a:p>
        </p:txBody>
      </p:sp>
      <p:sp>
        <p:nvSpPr>
          <p:cNvPr id="3" name="Content Placeholder 2"/>
          <p:cNvSpPr>
            <a:spLocks noGrp="1"/>
          </p:cNvSpPr>
          <p:nvPr>
            <p:ph idx="1"/>
          </p:nvPr>
        </p:nvSpPr>
        <p:spPr>
          <a:xfrm>
            <a:off x="457200" y="1651000"/>
            <a:ext cx="8229600" cy="4775200"/>
          </a:xfrm>
        </p:spPr>
        <p:txBody>
          <a:bodyPr/>
          <a:lstStyle/>
          <a:p>
            <a:pPr marL="0" indent="0">
              <a:buNone/>
            </a:pPr>
            <a:r>
              <a:rPr lang="da-DK" sz="2000" dirty="0"/>
              <a:t>I 2022 viser regnskabet et overskud på 159.232 kr. </a:t>
            </a:r>
          </a:p>
          <a:p>
            <a:pPr marL="0" indent="0">
              <a:buNone/>
            </a:pPr>
            <a:endParaRPr lang="da-DK" sz="2000" dirty="0"/>
          </a:p>
          <a:p>
            <a:pPr marL="0" indent="0">
              <a:buNone/>
            </a:pPr>
            <a:r>
              <a:rPr lang="da-DK" sz="2000" dirty="0"/>
              <a:t>Det store overskud skyldes primært 2 ting:</a:t>
            </a:r>
          </a:p>
          <a:p>
            <a:r>
              <a:rPr lang="da-DK" sz="2000" dirty="0"/>
              <a:t> at 100.000 kr. budgetteret som projektpenge ikke blev benyttet i 2022</a:t>
            </a:r>
          </a:p>
          <a:p>
            <a:r>
              <a:rPr lang="da-DK" sz="2000" dirty="0"/>
              <a:t>At foreningens årsmøde i 2022 blev afholdt som et fælles SUMMIT arrangeret af fora og hovedbestyrelse med over 200 deltagere</a:t>
            </a:r>
            <a:endParaRPr lang="da-DK" dirty="0"/>
          </a:p>
          <a:p>
            <a:pPr marL="0" indent="0">
              <a:buNone/>
            </a:pPr>
            <a:endParaRPr lang="da-DK" sz="2000" b="1" dirty="0"/>
          </a:p>
          <a:p>
            <a:pPr marL="0" indent="0">
              <a:buNone/>
            </a:pPr>
            <a:r>
              <a:rPr lang="da-DK" sz="2000" dirty="0"/>
              <a:t>Foreningen skal ikke under normale omstændigheder operere med så store overskud, men samtidig skal der mindes om, at de 2 foregående år gav underskud.</a:t>
            </a:r>
          </a:p>
          <a:p>
            <a:pPr marL="0" indent="0">
              <a:buNone/>
            </a:pPr>
            <a:endParaRPr lang="da-DK" sz="2000" dirty="0"/>
          </a:p>
          <a:p>
            <a:pPr marL="0" indent="0">
              <a:buNone/>
            </a:pPr>
            <a:r>
              <a:rPr lang="da-DK" sz="2000" dirty="0"/>
              <a:t>Der er åbent for kommentarer fra salen vedr. foreningens regnskab 2022.</a:t>
            </a:r>
          </a:p>
          <a:p>
            <a:pPr marL="0" indent="0">
              <a:buNone/>
            </a:pPr>
            <a:endParaRPr lang="da-DK" sz="2000" dirty="0"/>
          </a:p>
          <a:p>
            <a:pPr marL="0" indent="0">
              <a:buNone/>
            </a:pPr>
            <a:endParaRPr lang="da-DK" sz="2000" dirty="0"/>
          </a:p>
        </p:txBody>
      </p:sp>
    </p:spTree>
    <p:extLst>
      <p:ext uri="{BB962C8B-B14F-4D97-AF65-F5344CB8AC3E}">
        <p14:creationId xmlns:p14="http://schemas.microsoft.com/office/powerpoint/2010/main" val="858307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sz="4000" dirty="0"/>
              <a:t>4. Arbejdsprogram og aktivitetsplan</a:t>
            </a:r>
          </a:p>
        </p:txBody>
      </p:sp>
      <p:sp>
        <p:nvSpPr>
          <p:cNvPr id="3" name="Content Placeholder 2"/>
          <p:cNvSpPr>
            <a:spLocks noGrp="1"/>
          </p:cNvSpPr>
          <p:nvPr>
            <p:ph idx="1"/>
          </p:nvPr>
        </p:nvSpPr>
        <p:spPr>
          <a:xfrm>
            <a:off x="457200" y="1600200"/>
            <a:ext cx="8272732" cy="4689764"/>
          </a:xfrm>
        </p:spPr>
        <p:txBody>
          <a:bodyPr/>
          <a:lstStyle/>
          <a:p>
            <a:pPr marL="0" indent="0">
              <a:buNone/>
            </a:pPr>
            <a:r>
              <a:rPr lang="da-DK" sz="2000" b="1" dirty="0"/>
              <a:t>Aktivitetsplan 2023-2024:</a:t>
            </a:r>
          </a:p>
          <a:p>
            <a:pPr marL="0" indent="0">
              <a:buNone/>
            </a:pPr>
            <a:endParaRPr lang="da-DK" sz="2000" dirty="0"/>
          </a:p>
          <a:p>
            <a:pPr marL="0" indent="0">
              <a:buNone/>
            </a:pPr>
            <a:r>
              <a:rPr lang="da-DK" sz="2000" u="sng" dirty="0"/>
              <a:t>Fora arrangementer: </a:t>
            </a:r>
          </a:p>
          <a:p>
            <a:r>
              <a:rPr lang="da-DK" sz="2000" dirty="0"/>
              <a:t>NEFUS konference ”Alt hvad du skal bruge til et (systematisk) litteratur </a:t>
            </a:r>
            <a:r>
              <a:rPr lang="da-DK" sz="2000" dirty="0" err="1"/>
              <a:t>review</a:t>
            </a:r>
            <a:r>
              <a:rPr lang="da-DK" sz="2000" dirty="0"/>
              <a:t>”, 1.-2. november, Middelfart</a:t>
            </a:r>
          </a:p>
          <a:p>
            <a:r>
              <a:rPr lang="da-DK" sz="2000" dirty="0"/>
              <a:t>FLIP’D temadag om trivsel og læring, 5. december, Horsens</a:t>
            </a:r>
          </a:p>
          <a:p>
            <a:pPr lvl="0"/>
            <a:endParaRPr lang="da-DK" sz="2000" dirty="0"/>
          </a:p>
          <a:p>
            <a:pPr marL="0" indent="0">
              <a:buNone/>
            </a:pPr>
            <a:r>
              <a:rPr lang="da-DK" sz="2000" u="sng" dirty="0"/>
              <a:t>Bestyrelses arrangementer:</a:t>
            </a:r>
          </a:p>
          <a:p>
            <a:r>
              <a:rPr lang="da-DK" sz="2000" dirty="0"/>
              <a:t>Fællesmøde for DFFU-bestyrelse og Fora-bestyrelser, 21. november </a:t>
            </a:r>
          </a:p>
          <a:p>
            <a:r>
              <a:rPr lang="da-DK" sz="2000" dirty="0"/>
              <a:t>Vinterinternatmødet 28. februar-1. marts 2024 på </a:t>
            </a:r>
            <a:r>
              <a:rPr lang="da-DK" sz="2000" dirty="0" err="1"/>
              <a:t>Klarskovgaard</a:t>
            </a:r>
            <a:endParaRPr lang="da-DK" sz="2000" dirty="0"/>
          </a:p>
          <a:p>
            <a:r>
              <a:rPr lang="da-DK" sz="2000" dirty="0"/>
              <a:t>Årsmøde, 3.-4. oktober 2024</a:t>
            </a:r>
          </a:p>
          <a:p>
            <a:pPr marL="0" indent="0">
              <a:buNone/>
            </a:pPr>
            <a:endParaRPr lang="da-DK" sz="1400" dirty="0"/>
          </a:p>
        </p:txBody>
      </p:sp>
    </p:spTree>
    <p:extLst>
      <p:ext uri="{BB962C8B-B14F-4D97-AF65-F5344CB8AC3E}">
        <p14:creationId xmlns:p14="http://schemas.microsoft.com/office/powerpoint/2010/main" val="2890890953"/>
      </p:ext>
    </p:extLst>
  </p:cSld>
  <p:clrMapOvr>
    <a:masterClrMapping/>
  </p:clrMapOvr>
</p:sld>
</file>

<file path=ppt/theme/theme1.xml><?xml version="1.0" encoding="utf-8"?>
<a:theme xmlns:a="http://schemas.openxmlformats.org/drawingml/2006/main" name="DFFU, skabelo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DFFU, skabelon.pot</Template>
  <TotalTime>12488</TotalTime>
  <Words>1439</Words>
  <Application>Microsoft Office PowerPoint</Application>
  <PresentationFormat>Skærmshow (4:3)</PresentationFormat>
  <Paragraphs>426</Paragraphs>
  <Slides>18</Slides>
  <Notes>18</Notes>
  <HiddenSlides>0</HiddenSlides>
  <MMClips>0</MMClips>
  <ScaleCrop>false</ScaleCrop>
  <HeadingPairs>
    <vt:vector size="6" baseType="variant">
      <vt:variant>
        <vt:lpstr>Benyttede skrifttyper</vt:lpstr>
      </vt:variant>
      <vt:variant>
        <vt:i4>5</vt:i4>
      </vt:variant>
      <vt:variant>
        <vt:lpstr>Tema</vt:lpstr>
      </vt:variant>
      <vt:variant>
        <vt:i4>1</vt:i4>
      </vt:variant>
      <vt:variant>
        <vt:lpstr>Slidetitler</vt:lpstr>
      </vt:variant>
      <vt:variant>
        <vt:i4>18</vt:i4>
      </vt:variant>
    </vt:vector>
  </HeadingPairs>
  <TitlesOfParts>
    <vt:vector size="24" baseType="lpstr">
      <vt:lpstr>Arial</vt:lpstr>
      <vt:lpstr>Calibri</vt:lpstr>
      <vt:lpstr>Symbol</vt:lpstr>
      <vt:lpstr>Titillium Web</vt:lpstr>
      <vt:lpstr>wf_segoe-ui_normal</vt:lpstr>
      <vt:lpstr>DFFU, skabelon</vt:lpstr>
      <vt:lpstr>  Danske Fag-, Forsknings- og Uddannelsesbiblioteker  </vt:lpstr>
      <vt:lpstr>Dagsorden</vt:lpstr>
      <vt:lpstr>2. Organisatorisk beretning</vt:lpstr>
      <vt:lpstr>2.1 DFFU’s kommunikation</vt:lpstr>
      <vt:lpstr>2.2 Fora</vt:lpstr>
      <vt:lpstr>2.3 Fora-aktiviteter 2022-2023</vt:lpstr>
      <vt:lpstr> 3. DFFU regnskab for 2022 </vt:lpstr>
      <vt:lpstr>3.1 DFFU regnskab for 2022</vt:lpstr>
      <vt:lpstr>4. Arbejdsprogram og aktivitetsplan</vt:lpstr>
      <vt:lpstr>4.1 Arbejdsprogram og aktivitetsplan</vt:lpstr>
      <vt:lpstr>5. Indkomne forslag</vt:lpstr>
      <vt:lpstr>6. Fastlæggelse af kontingentsatser</vt:lpstr>
      <vt:lpstr>PowerPoint-præsentation</vt:lpstr>
      <vt:lpstr>PowerPoint-præsentation</vt:lpstr>
      <vt:lpstr>8. Valg til bestyrelsen 2023</vt:lpstr>
      <vt:lpstr>8.1 Valg til bestyrelsen 2023</vt:lpstr>
      <vt:lpstr>8.2 Valg af interne revisorer</vt:lpstr>
      <vt:lpstr>9. Eventuelt</vt:lpstr>
    </vt:vector>
  </TitlesOfParts>
  <Company>Aalborg University Library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Forum for Mellemledere</dc:title>
  <dc:creator>Nils Thidemann</dc:creator>
  <cp:lastModifiedBy>Claus</cp:lastModifiedBy>
  <cp:revision>261</cp:revision>
  <dcterms:created xsi:type="dcterms:W3CDTF">2015-06-16T12:12:35Z</dcterms:created>
  <dcterms:modified xsi:type="dcterms:W3CDTF">2023-10-04T14:18:29Z</dcterms:modified>
</cp:coreProperties>
</file>